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59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261" r:id="rId11"/>
    <p:sldId id="265" r:id="rId12"/>
    <p:sldId id="266" r:id="rId13"/>
    <p:sldId id="267" r:id="rId14"/>
    <p:sldId id="258" r:id="rId15"/>
    <p:sldId id="263" r:id="rId16"/>
    <p:sldId id="262" r:id="rId17"/>
    <p:sldId id="264" r:id="rId18"/>
    <p:sldId id="300" r:id="rId19"/>
    <p:sldId id="312" r:id="rId20"/>
    <p:sldId id="313" r:id="rId21"/>
    <p:sldId id="314" r:id="rId22"/>
    <p:sldId id="273" r:id="rId23"/>
    <p:sldId id="317" r:id="rId24"/>
    <p:sldId id="318" r:id="rId25"/>
    <p:sldId id="320" r:id="rId26"/>
    <p:sldId id="321" r:id="rId27"/>
    <p:sldId id="322" r:id="rId28"/>
    <p:sldId id="259" r:id="rId29"/>
    <p:sldId id="323" r:id="rId30"/>
    <p:sldId id="324" r:id="rId31"/>
    <p:sldId id="325" r:id="rId32"/>
    <p:sldId id="260" r:id="rId33"/>
    <p:sldId id="272" r:id="rId34"/>
    <p:sldId id="275" r:id="rId35"/>
    <p:sldId id="277" r:id="rId36"/>
    <p:sldId id="288" r:id="rId37"/>
    <p:sldId id="287" r:id="rId38"/>
    <p:sldId id="276" r:id="rId39"/>
    <p:sldId id="282" r:id="rId40"/>
    <p:sldId id="284" r:id="rId41"/>
    <p:sldId id="283" r:id="rId42"/>
    <p:sldId id="278" r:id="rId43"/>
    <p:sldId id="285" r:id="rId44"/>
    <p:sldId id="279" r:id="rId45"/>
    <p:sldId id="280" r:id="rId46"/>
    <p:sldId id="315" r:id="rId47"/>
    <p:sldId id="281" r:id="rId48"/>
    <p:sldId id="290" r:id="rId49"/>
    <p:sldId id="291" r:id="rId50"/>
    <p:sldId id="292" r:id="rId51"/>
    <p:sldId id="294" r:id="rId52"/>
    <p:sldId id="296" r:id="rId53"/>
    <p:sldId id="293" r:id="rId54"/>
    <p:sldId id="316" r:id="rId55"/>
    <p:sldId id="297" r:id="rId56"/>
    <p:sldId id="326" r:id="rId57"/>
    <p:sldId id="327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amson" initials="l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2A08"/>
    <a:srgbClr val="7B4303"/>
    <a:srgbClr val="884900"/>
    <a:srgbClr val="081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57"/>
    <p:restoredTop sz="94682"/>
  </p:normalViewPr>
  <p:slideViewPr>
    <p:cSldViewPr snapToGrid="0" snapToObjects="1">
      <p:cViewPr varScale="1">
        <p:scale>
          <a:sx n="96" d="100"/>
          <a:sy n="96" d="100"/>
        </p:scale>
        <p:origin x="1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commentAuthors" Target="commentAuthors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B729-4DA8-8045-93DA-44E0EEE0B1AD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91EA-EB8C-AA40-B6BB-D3FA67A78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PV_vaccines#cite_note-50" TargetMode="External"/><Relationship Id="rId4" Type="http://schemas.openxmlformats.org/officeDocument/2006/relationships/hyperlink" Target="https://en.wikipedia.org/wiki/Cohort_study" TargetMode="External"/><Relationship Id="rId5" Type="http://schemas.openxmlformats.org/officeDocument/2006/relationships/hyperlink" Target="https://en.wikipedia.org/wiki/HPV_vaccines#cite_note-51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“Studies have shown that more than 90 percent of new </a:t>
            </a:r>
            <a:r>
              <a:rPr lang="en-CA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HPV infections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including those with high-risk types, </a:t>
            </a:r>
            <a:r>
              <a:rPr lang="en-CA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become undetectable within two years, and clearance usually occurs in the first six months after </a:t>
            </a:r>
            <a:r>
              <a:rPr lang="en-CA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91EA-EB8C-AA40-B6BB-D3FA67A780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7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HPV vaccines are approved for use in over 100 countries, with more than 100 million doses distributed worldwide. Extensive clinical trial and post-marketing safety surveillance data indicate that both Gardasil and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Cervarix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well tolerated and safe.</a:t>
            </a:r>
            <a:r>
              <a:rPr lang="en-CA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[50]</a:t>
            </a:r>
            <a:endParaRPr lang="en-CA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ohort study"/>
              </a:rPr>
              <a:t>cohort study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approximately 1 million girls found no evidence supporting associations between exposure to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quadrivalent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papillomavirus vaccine and autoimmune, neurological, and venous thromboembolic adverse events.</a:t>
            </a:r>
            <a:r>
              <a:rPr lang="en-CA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[51]</a:t>
            </a:r>
            <a:endParaRPr lang="en-CA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 smtClean="0"/>
          </a:p>
          <a:p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Statistical power was sufficient to conclude that </a:t>
            </a:r>
            <a:r>
              <a:rPr lang="en-CA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qHPV</a:t>
            </a: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vaccine effectiveness remains above 90% for at least 10 years. 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91EA-EB8C-AA40-B6BB-D3FA67A780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2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8DA5A20-EB15-ED49-846C-13B63910FC5B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CAE554B-95D7-094A-8B6B-00C78E3D55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06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" y="5027372"/>
            <a:ext cx="6115050" cy="1463040"/>
          </a:xfrm>
        </p:spPr>
        <p:txBody>
          <a:bodyPr>
            <a:noAutofit/>
          </a:bodyPr>
          <a:lstStyle/>
          <a:p>
            <a:r>
              <a:rPr lang="en-US" sz="4200" dirty="0" smtClean="0"/>
              <a:t>Pediatric </a:t>
            </a:r>
            <a:r>
              <a:rPr lang="en-US" sz="4200" dirty="0" err="1" smtClean="0"/>
              <a:t>hiv</a:t>
            </a:r>
            <a:r>
              <a:rPr lang="en-US" sz="4200" dirty="0" smtClean="0"/>
              <a:t> research IN CANADA</a:t>
            </a:r>
            <a:endParaRPr lang="en-US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3700" y="5059804"/>
            <a:ext cx="2400300" cy="146304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EPIC4 </a:t>
            </a:r>
          </a:p>
          <a:p>
            <a:r>
              <a:rPr lang="en-US" sz="2400" b="1" dirty="0" smtClean="0"/>
              <a:t>CARMA</a:t>
            </a:r>
          </a:p>
          <a:p>
            <a:r>
              <a:rPr lang="en-US" sz="2400" b="1" dirty="0" smtClean="0"/>
              <a:t>HPV-in-HIV</a:t>
            </a:r>
          </a:p>
          <a:p>
            <a:r>
              <a:rPr lang="en-US" sz="2000" dirty="0" smtClean="0"/>
              <a:t>29-04-2017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33" y="1600200"/>
            <a:ext cx="4572605" cy="1428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2" y="6126415"/>
            <a:ext cx="2363320" cy="781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113" y="6217086"/>
            <a:ext cx="3570264" cy="5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05" y="585216"/>
            <a:ext cx="5790748" cy="14996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lead to the EPIC</a:t>
            </a:r>
            <a:r>
              <a:rPr lang="en-US" sz="3200" baseline="30000" dirty="0" smtClean="0"/>
              <a:t>4</a:t>
            </a:r>
            <a:r>
              <a:rPr lang="en-US" sz="3200" dirty="0" smtClean="0"/>
              <a:t> study?</a:t>
            </a:r>
            <a:br>
              <a:rPr lang="en-US" sz="3200" dirty="0" smtClean="0"/>
            </a:br>
            <a:r>
              <a:rPr lang="en-US" sz="3200" i="1" dirty="0" smtClean="0"/>
              <a:t>The case of the </a:t>
            </a:r>
            <a:r>
              <a:rPr lang="en-US" sz="3200" i="1" dirty="0" err="1" smtClean="0"/>
              <a:t>mississippi</a:t>
            </a:r>
            <a:r>
              <a:rPr lang="en-US" sz="3200" i="1" dirty="0" smtClean="0"/>
              <a:t> baby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7" y="2286000"/>
            <a:ext cx="4052260" cy="4023360"/>
          </a:xfrm>
        </p:spPr>
        <p:txBody>
          <a:bodyPr>
            <a:normAutofit fontScale="85000" lnSpcReduction="20000"/>
          </a:bodyPr>
          <a:lstStyle/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Mississippi baby is a child born to a mother living with HIV who was only diagnosed at the time of delivery</a:t>
            </a:r>
            <a:endParaRPr lang="en-US" dirty="0"/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The baby was confirmed as also infection with HIV within 24 hours of birth</a:t>
            </a:r>
            <a:endParaRPr lang="en-US" dirty="0"/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The baby started triple therapy at 30 hours of age, and quickly suppressed her HIV viral load </a:t>
            </a:r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Baby’s treatment was stopped after 18 months of age </a:t>
            </a:r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No sign of the virus in her blood for over 2 years without treatment </a:t>
            </a:r>
          </a:p>
          <a:p>
            <a:pPr marL="176213" indent="-17621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Viral load went up at 27 months after treatment stopped. Quickly restarted treatment and viral load suppressed again. </a:t>
            </a:r>
            <a:endParaRPr lang="fr-CA" sz="1000" b="1" dirty="0"/>
          </a:p>
          <a:p>
            <a:pPr>
              <a:buFont typeface="Arial" pitchFamily="34" charset="0"/>
              <a:buChar char="•"/>
            </a:pPr>
            <a:r>
              <a:rPr lang="fr-CA" b="1" dirty="0"/>
              <a:t> </a:t>
            </a:r>
            <a:r>
              <a:rPr lang="fr-CA" sz="2400" b="1" dirty="0" smtClean="0"/>
              <a:t>Viral </a:t>
            </a:r>
            <a:r>
              <a:rPr lang="fr-CA" sz="2400" b="1" dirty="0" err="1" smtClean="0"/>
              <a:t>remission</a:t>
            </a:r>
            <a:r>
              <a:rPr lang="fr-CA" sz="2400" b="1" dirty="0" smtClean="0"/>
              <a:t>?</a:t>
            </a:r>
            <a:endParaRPr lang="fr-CA" sz="2400" b="1" dirty="0"/>
          </a:p>
          <a:p>
            <a:endParaRPr lang="en-US" dirty="0"/>
          </a:p>
        </p:txBody>
      </p:sp>
      <p:pic>
        <p:nvPicPr>
          <p:cNvPr id="4" name="Picture 3" descr="Imag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865" y="2609728"/>
            <a:ext cx="2458379" cy="617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65" y="139700"/>
            <a:ext cx="3810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46" y="707260"/>
            <a:ext cx="441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HIV cure</a:t>
            </a:r>
            <a:br>
              <a:rPr lang="en-US" dirty="0" smtClean="0"/>
            </a:b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ART controls HIV replication in the blood and other compartments (genital tract, breast milk)</a:t>
            </a:r>
          </a:p>
          <a:p>
            <a:endParaRPr lang="en-US" sz="2400" dirty="0"/>
          </a:p>
          <a:p>
            <a:r>
              <a:rPr lang="en-US" sz="2400" dirty="0" smtClean="0"/>
              <a:t>When a person is started on ART, the viral load decreases to “undetectable” (&lt;50 viral copies/mL of blood) within 2-6 months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85800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267200"/>
            <a:ext cx="2133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812800"/>
            <a:ext cx="405013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587" y="1117600"/>
            <a:ext cx="405013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812800"/>
            <a:ext cx="405013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422400"/>
            <a:ext cx="405013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219200"/>
            <a:ext cx="405013" cy="40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727200"/>
            <a:ext cx="405013" cy="40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371600"/>
            <a:ext cx="405013" cy="40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828800"/>
            <a:ext cx="405013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752600"/>
            <a:ext cx="405013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371600"/>
            <a:ext cx="405013" cy="40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387" y="812800"/>
            <a:ext cx="405013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587" y="812800"/>
            <a:ext cx="405013" cy="40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879600"/>
            <a:ext cx="405013" cy="40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587" y="1117600"/>
            <a:ext cx="405013" cy="40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787" y="1752600"/>
            <a:ext cx="405013" cy="40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6248400"/>
            <a:ext cx="304800" cy="305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938292" y="4495800"/>
            <a:ext cx="1748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ART</a:t>
            </a:r>
            <a:endParaRPr lang="en-CA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7543800" y="5562600"/>
            <a:ext cx="484632" cy="533400"/>
          </a:xfrm>
          <a:prstGeom prst="downArrow">
            <a:avLst/>
          </a:prstGeom>
          <a:solidFill>
            <a:srgbClr val="2C5E7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187" y="2184400"/>
            <a:ext cx="405013" cy="406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184400"/>
            <a:ext cx="405013" cy="406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587" y="2184400"/>
            <a:ext cx="405013" cy="406400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>
            <a:off x="5867400" y="3060192"/>
            <a:ext cx="228600" cy="978408"/>
          </a:xfrm>
          <a:prstGeom prst="downArrow">
            <a:avLst/>
          </a:prstGeom>
          <a:solidFill>
            <a:srgbClr val="2C5E7D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8077200" y="3048000"/>
            <a:ext cx="228600" cy="978408"/>
          </a:xfrm>
          <a:prstGeom prst="downArrow">
            <a:avLst/>
          </a:prstGeom>
          <a:solidFill>
            <a:srgbClr val="2C5E7D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30184" y="3048000"/>
            <a:ext cx="11849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</a:t>
            </a:r>
            <a:r>
              <a:rPr lang="en-CA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tart</a:t>
            </a:r>
          </a:p>
          <a:p>
            <a:pPr algn="ctr"/>
            <a:r>
              <a:rPr lang="en-CA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ART</a:t>
            </a:r>
            <a:endParaRPr lang="en-CA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69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 animBg="1"/>
      <p:bldP spid="2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13" y="838200"/>
            <a:ext cx="4419600" cy="1066800"/>
          </a:xfrm>
        </p:spPr>
        <p:txBody>
          <a:bodyPr/>
          <a:lstStyle/>
          <a:p>
            <a:r>
              <a:rPr lang="en-US" dirty="0" smtClean="0"/>
              <a:t>HIV 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But </a:t>
            </a:r>
            <a:r>
              <a:rPr lang="en-US" sz="2400" u="sng" dirty="0" smtClean="0"/>
              <a:t>ART does not get rid of the HIV virus </a:t>
            </a:r>
            <a:r>
              <a:rPr lang="en-US" sz="2400" dirty="0" smtClean="0"/>
              <a:t>– if ART is stopped, the viral load climbs up again</a:t>
            </a:r>
            <a:endParaRPr lang="en-US" sz="2400" dirty="0"/>
          </a:p>
          <a:p>
            <a:r>
              <a:rPr lang="en-US" sz="2400" dirty="0" smtClean="0"/>
              <a:t>This is because even with ART, the virus remains integrated into the DNA in certain kinds of CD4 cells, capable of producing more HIV viruses if ART is not used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14400"/>
            <a:ext cx="2133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546600"/>
            <a:ext cx="405013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787" y="4851400"/>
            <a:ext cx="405013" cy="40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461000"/>
            <a:ext cx="405013" cy="40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105400"/>
            <a:ext cx="405013" cy="40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562600"/>
            <a:ext cx="405013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5156200"/>
            <a:ext cx="405013" cy="40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587" y="4546600"/>
            <a:ext cx="405013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787" y="4546600"/>
            <a:ext cx="405013" cy="40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787" y="4851400"/>
            <a:ext cx="405013" cy="40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5689600"/>
            <a:ext cx="405013" cy="40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514600"/>
            <a:ext cx="304800" cy="305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934200" y="914400"/>
            <a:ext cx="1748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ART</a:t>
            </a:r>
            <a:endParaRPr lang="en-CA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7543800" y="1905000"/>
            <a:ext cx="484632" cy="533400"/>
          </a:xfrm>
          <a:prstGeom prst="downArrow">
            <a:avLst/>
          </a:prstGeom>
          <a:solidFill>
            <a:srgbClr val="2C5E7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87" y="5918200"/>
            <a:ext cx="405013" cy="406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787" y="5918200"/>
            <a:ext cx="405013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191000"/>
            <a:ext cx="21336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546600"/>
            <a:ext cx="405013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5156200"/>
            <a:ext cx="405013" cy="40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953000"/>
            <a:ext cx="405013" cy="40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5486400"/>
            <a:ext cx="405013" cy="40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5613400"/>
            <a:ext cx="405013" cy="406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5918200"/>
            <a:ext cx="405013" cy="406400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>
            <a:off x="6248400" y="3060192"/>
            <a:ext cx="228600" cy="978408"/>
          </a:xfrm>
          <a:prstGeom prst="downArrow">
            <a:avLst/>
          </a:prstGeom>
          <a:solidFill>
            <a:srgbClr val="2C5E7D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620000" y="3048000"/>
            <a:ext cx="228600" cy="978408"/>
          </a:xfrm>
          <a:prstGeom prst="downArrow">
            <a:avLst/>
          </a:prstGeom>
          <a:solidFill>
            <a:srgbClr val="2C5E7D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reservoirs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kinds of cells where HIV hides and remains “latent” in the body are called “</a:t>
            </a:r>
            <a:r>
              <a:rPr lang="en-US" b="1" dirty="0" smtClean="0">
                <a:solidFill>
                  <a:srgbClr val="C00000"/>
                </a:solidFill>
              </a:rPr>
              <a:t>viral reservoirs</a:t>
            </a:r>
            <a:r>
              <a:rPr lang="en-US" dirty="0" smtClean="0"/>
              <a:t>” – long-lived cells with HIV integrated into their DNA, which can become activated many years later to produce more HIV virus</a:t>
            </a:r>
          </a:p>
          <a:p>
            <a:r>
              <a:rPr lang="en-US" dirty="0" smtClean="0"/>
              <a:t>Certain tissues -&gt; gut lymphoid tissue, lymph nodes, spleen, thymus; small numbers in blood</a:t>
            </a:r>
          </a:p>
          <a:p>
            <a:endParaRPr lang="en-US" dirty="0"/>
          </a:p>
          <a:p>
            <a:r>
              <a:rPr lang="en-US" dirty="0" smtClean="0"/>
              <a:t>Researchers have long believed that if they can </a:t>
            </a:r>
            <a:r>
              <a:rPr lang="en-US" b="1" dirty="0" smtClean="0"/>
              <a:t>target and remove these reservoirs</a:t>
            </a:r>
            <a:r>
              <a:rPr lang="en-US" dirty="0" smtClean="0"/>
              <a:t>, then HIV can be </a:t>
            </a:r>
            <a:r>
              <a:rPr lang="en-US" b="1" dirty="0" smtClean="0"/>
              <a:t>cured</a:t>
            </a:r>
            <a:endParaRPr lang="en-US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1219200"/>
            <a:ext cx="4557713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1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Early Pediatric Treatment Initiation </a:t>
            </a:r>
            <a:r>
              <a:rPr lang="mr-IN" dirty="0" smtClean="0"/>
              <a:t>–</a:t>
            </a:r>
            <a:r>
              <a:rPr lang="en-US" dirty="0" smtClean="0"/>
              <a:t> Canada Child CURE Cohort study </a:t>
            </a:r>
            <a:br>
              <a:rPr lang="en-US" dirty="0" smtClean="0"/>
            </a:br>
            <a:r>
              <a:rPr lang="en-US" dirty="0" smtClean="0"/>
              <a:t>Dr. Fatima </a:t>
            </a:r>
            <a:r>
              <a:rPr lang="en-US" dirty="0" err="1" smtClean="0"/>
              <a:t>Kakkar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8096" y="2460811"/>
            <a:ext cx="7290055" cy="4023360"/>
          </a:xfrm>
        </p:spPr>
        <p:txBody>
          <a:bodyPr/>
          <a:lstStyle/>
          <a:p>
            <a:r>
              <a:rPr lang="en-US" dirty="0" smtClean="0"/>
              <a:t>This project is enrolling HIV+ children, born with the infection, to determine how early treatment of HIV may affect the creation of HIV reservoirs and the possibility for </a:t>
            </a:r>
            <a:r>
              <a:rPr lang="en-US" b="1" dirty="0" smtClean="0"/>
              <a:t>cure of HIV </a:t>
            </a:r>
            <a:r>
              <a:rPr lang="en-US" dirty="0" smtClean="0"/>
              <a:t>in the future</a:t>
            </a:r>
          </a:p>
          <a:p>
            <a:r>
              <a:rPr lang="en-US" dirty="0" smtClean="0"/>
              <a:t>Led by </a:t>
            </a:r>
            <a:r>
              <a:rPr lang="en-US" b="1" dirty="0" smtClean="0"/>
              <a:t>Dr. Hugo </a:t>
            </a:r>
            <a:r>
              <a:rPr lang="en-US" b="1" dirty="0" err="1" smtClean="0"/>
              <a:t>Soudeyns</a:t>
            </a:r>
            <a:r>
              <a:rPr lang="en-US" b="1" dirty="0" smtClean="0"/>
              <a:t>, </a:t>
            </a:r>
            <a:r>
              <a:rPr lang="en-US" dirty="0" smtClean="0"/>
              <a:t>a lab researcher from </a:t>
            </a:r>
            <a:r>
              <a:rPr lang="en-US" dirty="0" err="1" smtClean="0"/>
              <a:t>Ste</a:t>
            </a:r>
            <a:r>
              <a:rPr lang="en-US" dirty="0" smtClean="0"/>
              <a:t>-Justine in </a:t>
            </a:r>
            <a:r>
              <a:rPr lang="en-US" dirty="0" smtClean="0"/>
              <a:t>Montreal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6" y="4733365"/>
            <a:ext cx="4529328" cy="1304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04" y="3913094"/>
            <a:ext cx="3776866" cy="2944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1058" y="4386470"/>
            <a:ext cx="623687" cy="13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smtClean="0"/>
              <a:t>epic4.ca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400" b="1" u="sng" dirty="0" smtClean="0"/>
              <a:t>PROJECT </a:t>
            </a:r>
            <a:r>
              <a:rPr lang="en-US" sz="2400" b="1" u="sng" dirty="0"/>
              <a:t>1</a:t>
            </a:r>
            <a:r>
              <a:rPr lang="en-US" sz="2400" b="1" dirty="0"/>
              <a:t>. </a:t>
            </a:r>
            <a:r>
              <a:rPr lang="en-US" sz="2400" b="1" dirty="0" smtClean="0"/>
              <a:t>Does early (immediate) treatment after birth limit the size of viral reservoirs in children living with HIV from birth? </a:t>
            </a:r>
          </a:p>
          <a:p>
            <a:pPr algn="just"/>
            <a:endParaRPr lang="en-US" sz="2400" b="1" dirty="0"/>
          </a:p>
          <a:p>
            <a:pPr algn="just"/>
            <a:r>
              <a:rPr lang="en-US" sz="2400" b="1" u="sng" dirty="0" smtClean="0"/>
              <a:t>PROJECT </a:t>
            </a:r>
            <a:r>
              <a:rPr lang="en-US" sz="2400" b="1" u="sng" dirty="0"/>
              <a:t>2</a:t>
            </a:r>
            <a:r>
              <a:rPr lang="en-US" sz="2400" b="1" dirty="0"/>
              <a:t>. </a:t>
            </a:r>
            <a:r>
              <a:rPr lang="en-US" sz="2400" b="1" dirty="0" smtClean="0"/>
              <a:t>Does early (immediate) treatment after birth affect how the immune system handles the HIV infection in children living with HIV from birth?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66" y="637730"/>
            <a:ext cx="4529328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smtClean="0"/>
              <a:t>epic4.ca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1073" y="2285999"/>
            <a:ext cx="2787414" cy="43268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are enrolling children at  7 pediatric sites across the country:</a:t>
            </a:r>
          </a:p>
          <a:p>
            <a:r>
              <a:rPr lang="en-US" dirty="0" smtClean="0"/>
              <a:t>-Montreal (2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/>
              <a:t>Ste</a:t>
            </a:r>
            <a:r>
              <a:rPr lang="en-US" dirty="0"/>
              <a:t>-Justine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US" dirty="0" smtClean="0"/>
              <a:t>Dr</a:t>
            </a:r>
            <a:r>
              <a:rPr lang="en-US" dirty="0"/>
              <a:t>. </a:t>
            </a:r>
            <a:r>
              <a:rPr lang="en-US" dirty="0" err="1"/>
              <a:t>Kakkar</a:t>
            </a:r>
            <a:endParaRPr lang="en-US" dirty="0"/>
          </a:p>
          <a:p>
            <a:pPr lvl="1"/>
            <a:r>
              <a:rPr lang="en-US" dirty="0" smtClean="0"/>
              <a:t>Montreal Children’s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Karatzios</a:t>
            </a:r>
            <a:endParaRPr lang="en-US" dirty="0" smtClean="0"/>
          </a:p>
          <a:p>
            <a:r>
              <a:rPr lang="en-US" dirty="0" smtClean="0"/>
              <a:t>-Ottawa</a:t>
            </a:r>
          </a:p>
          <a:p>
            <a:pPr lvl="1"/>
            <a:r>
              <a:rPr lang="en-US" dirty="0" smtClean="0"/>
              <a:t>CHEO </a:t>
            </a:r>
            <a:r>
              <a:rPr lang="mr-IN" dirty="0" smtClean="0"/>
              <a:t>–</a:t>
            </a:r>
            <a:r>
              <a:rPr lang="en-US" dirty="0" smtClean="0"/>
              <a:t> Drs. Samson/Brophy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Toronto</a:t>
            </a:r>
          </a:p>
          <a:p>
            <a:pPr lvl="1"/>
            <a:r>
              <a:rPr lang="en-US" dirty="0" smtClean="0"/>
              <a:t>SickKids </a:t>
            </a:r>
            <a:r>
              <a:rPr lang="mr-IN" dirty="0" smtClean="0"/>
              <a:t>–</a:t>
            </a:r>
            <a:r>
              <a:rPr lang="en-US" dirty="0" smtClean="0"/>
              <a:t> Drs. </a:t>
            </a:r>
            <a:r>
              <a:rPr lang="en-US" dirty="0" err="1" smtClean="0"/>
              <a:t>Bitnun</a:t>
            </a:r>
            <a:r>
              <a:rPr lang="en-US" dirty="0" smtClean="0"/>
              <a:t>/Read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Hamilton</a:t>
            </a:r>
          </a:p>
          <a:p>
            <a:pPr lvl="1"/>
            <a:r>
              <a:rPr lang="en-US" dirty="0" smtClean="0"/>
              <a:t>McMaster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Seigel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Saskatoon</a:t>
            </a:r>
          </a:p>
          <a:p>
            <a:pPr lvl="1"/>
            <a:r>
              <a:rPr lang="en-US" dirty="0" smtClean="0"/>
              <a:t>Royal University </a:t>
            </a:r>
            <a:r>
              <a:rPr lang="mr-IN" dirty="0" smtClean="0"/>
              <a:t>–</a:t>
            </a:r>
            <a:r>
              <a:rPr lang="en-US" dirty="0" smtClean="0"/>
              <a:t> Dr. Tan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Edmonton</a:t>
            </a:r>
          </a:p>
          <a:p>
            <a:pPr lvl="1"/>
            <a:r>
              <a:rPr lang="en-US" dirty="0" err="1" smtClean="0"/>
              <a:t>Stollery</a:t>
            </a:r>
            <a:r>
              <a:rPr lang="en-US" dirty="0" smtClean="0"/>
              <a:t> Children’s </a:t>
            </a:r>
            <a:r>
              <a:rPr lang="mr-IN" dirty="0" smtClean="0"/>
              <a:t>–</a:t>
            </a:r>
            <a:r>
              <a:rPr lang="en-US" dirty="0" smtClean="0"/>
              <a:t> Drs. </a:t>
            </a:r>
            <a:r>
              <a:rPr lang="en-US" dirty="0" err="1" smtClean="0"/>
              <a:t>Vaudry</a:t>
            </a:r>
            <a:r>
              <a:rPr lang="en-US" dirty="0" smtClean="0"/>
              <a:t>/Hawkes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Vancouver</a:t>
            </a:r>
          </a:p>
          <a:p>
            <a:pPr lvl="1"/>
            <a:r>
              <a:rPr lang="en-US" dirty="0" smtClean="0"/>
              <a:t>Oak Tree Clinic </a:t>
            </a:r>
            <a:r>
              <a:rPr lang="mr-IN" dirty="0" smtClean="0"/>
              <a:t>–</a:t>
            </a:r>
            <a:r>
              <a:rPr lang="en-US" dirty="0" smtClean="0"/>
              <a:t> Drs. </a:t>
            </a:r>
            <a:r>
              <a:rPr lang="en-US" dirty="0" err="1" smtClean="0"/>
              <a:t>Alimenti</a:t>
            </a:r>
            <a:r>
              <a:rPr lang="en-US" dirty="0" smtClean="0"/>
              <a:t>/Sauvé</a:t>
            </a:r>
            <a:endParaRPr lang="en-US" dirty="0" smtClean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66" y="637730"/>
            <a:ext cx="4529328" cy="1304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2285999"/>
            <a:ext cx="5924307" cy="40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discovered so far?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5" y="275113"/>
            <a:ext cx="2153327" cy="620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93" y="2084832"/>
            <a:ext cx="6589059" cy="244285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05511" y="4842247"/>
            <a:ext cx="7215222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dirty="0" smtClean="0"/>
              <a:t> children who started treatment in first 48 hours of life had extremely low reservoirs </a:t>
            </a:r>
            <a:r>
              <a:rPr lang="mr-IN" sz="2400" dirty="0" smtClean="0"/>
              <a:t>–</a:t>
            </a:r>
            <a:r>
              <a:rPr lang="en-US" sz="2400" dirty="0" smtClean="0"/>
              <a:t> no virus or almost no virus (1 virus in 10 million cells), no HIV antibody production. 3/4 had genes associated with ability to control HIV well.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9470" y="6411907"/>
            <a:ext cx="316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Bitnun</a:t>
            </a:r>
            <a:r>
              <a:rPr lang="en-US" dirty="0" smtClean="0"/>
              <a:t> et al, </a:t>
            </a:r>
            <a:r>
              <a:rPr lang="en-US" i="1" dirty="0" err="1" smtClean="0"/>
              <a:t>Clin</a:t>
            </a:r>
            <a:r>
              <a:rPr lang="en-US" i="1" dirty="0" smtClean="0"/>
              <a:t> Infect Dis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25" y="5037408"/>
            <a:ext cx="4450976" cy="1726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163" y="1093316"/>
            <a:ext cx="84759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smtClean="0"/>
              <a:t>Two adolescent girls who controlled HIV without treatment</a:t>
            </a:r>
          </a:p>
          <a:p>
            <a:endParaRPr lang="en-US" dirty="0"/>
          </a:p>
          <a:p>
            <a:r>
              <a:rPr lang="en-US" sz="2200" b="1" dirty="0" smtClean="0"/>
              <a:t>Case 1 </a:t>
            </a:r>
            <a:r>
              <a:rPr lang="mr-IN" sz="2200" dirty="0" smtClean="0"/>
              <a:t>–</a:t>
            </a:r>
            <a:r>
              <a:rPr lang="en-US" sz="2200" dirty="0" smtClean="0"/>
              <a:t> never started treatment, almost always undetectable viral load with normal CD4 cells</a:t>
            </a:r>
          </a:p>
          <a:p>
            <a:endParaRPr lang="en-US" sz="2200" dirty="0"/>
          </a:p>
          <a:p>
            <a:r>
              <a:rPr lang="en-US" sz="2200" b="1" dirty="0" smtClean="0"/>
              <a:t>Case 2 </a:t>
            </a:r>
            <a:r>
              <a:rPr lang="mr-IN" sz="2200" dirty="0" smtClean="0"/>
              <a:t>–</a:t>
            </a:r>
            <a:r>
              <a:rPr lang="en-US" sz="2200" dirty="0" smtClean="0"/>
              <a:t> was on treatment for 10 years, stopped (without telling doctor)</a:t>
            </a:r>
            <a:r>
              <a:rPr lang="en-US" sz="2200" dirty="0"/>
              <a:t> </a:t>
            </a:r>
            <a:r>
              <a:rPr lang="en-US" sz="2200" dirty="0" smtClean="0"/>
              <a:t>but viral load remained undetectable for &gt;5 years</a:t>
            </a:r>
          </a:p>
          <a:p>
            <a:endParaRPr lang="en-US" sz="2200" dirty="0"/>
          </a:p>
          <a:p>
            <a:r>
              <a:rPr lang="en-US" sz="2200" dirty="0" smtClean="0"/>
              <a:t>Both had </a:t>
            </a:r>
            <a:r>
              <a:rPr lang="en-US" sz="2200" b="1" dirty="0" smtClean="0"/>
              <a:t>VERY STRONG immune system responses to HIV </a:t>
            </a:r>
            <a:r>
              <a:rPr lang="mr-IN" sz="2200" dirty="0" smtClean="0"/>
              <a:t>–</a:t>
            </a:r>
            <a:r>
              <a:rPr lang="en-US" sz="2200" dirty="0" smtClean="0"/>
              <a:t> suggests that something about their immune systems was different, allowed them to control HIV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65"/>
            <a:ext cx="9144000" cy="775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992699"/>
            <a:ext cx="4693022" cy="177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08" y="571769"/>
            <a:ext cx="7290054" cy="1499616"/>
          </a:xfrm>
        </p:spPr>
        <p:txBody>
          <a:bodyPr/>
          <a:lstStyle/>
          <a:p>
            <a:r>
              <a:rPr lang="en-US" dirty="0" smtClean="0"/>
              <a:t>EPIC4 at CAHR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4471" y="2286000"/>
            <a:ext cx="8821269" cy="4023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 dirty="0"/>
              <a:t>HIV reservoir size in peripheral blood of </a:t>
            </a:r>
            <a:r>
              <a:rPr lang="en-US" b="1" dirty="0" err="1"/>
              <a:t>perinatally</a:t>
            </a:r>
            <a:r>
              <a:rPr lang="en-US" b="1" dirty="0"/>
              <a:t> infected children:</a:t>
            </a:r>
            <a:br>
              <a:rPr lang="en-US" b="1" dirty="0"/>
            </a:br>
            <a:r>
              <a:rPr lang="en-US" b="1" dirty="0"/>
              <a:t>Results from the EPIC4 (Early Pediatric Initiation, Canada Child Cure Cohort) study (A. </a:t>
            </a:r>
            <a:r>
              <a:rPr lang="en-US" b="1" dirty="0" err="1"/>
              <a:t>Bitnun</a:t>
            </a:r>
            <a:r>
              <a:rPr lang="en-US" b="1" dirty="0" smtClean="0"/>
              <a:t>)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Among </a:t>
            </a:r>
            <a:r>
              <a:rPr lang="en-US" dirty="0" smtClean="0">
                <a:solidFill>
                  <a:srgbClr val="7030A0"/>
                </a:solidFill>
              </a:rPr>
              <a:t>52 children with at least 3 years of suppressed viral loads </a:t>
            </a:r>
            <a:r>
              <a:rPr lang="en-US" dirty="0" smtClean="0"/>
              <a:t>(12 start at &lt;6mo; 18 started &gt;6mo; 22 only after 2</a:t>
            </a:r>
            <a:r>
              <a:rPr lang="en-US" baseline="30000" dirty="0" smtClean="0"/>
              <a:t>nd</a:t>
            </a:r>
            <a:r>
              <a:rPr lang="en-US" dirty="0" smtClean="0"/>
              <a:t> ART combination) -  </a:t>
            </a:r>
            <a:r>
              <a:rPr lang="en-US" dirty="0" smtClean="0">
                <a:solidFill>
                  <a:srgbClr val="7030A0"/>
                </a:solidFill>
              </a:rPr>
              <a:t>earlier treatment and earlier HIV suppression </a:t>
            </a:r>
            <a:r>
              <a:rPr lang="en-US" dirty="0" smtClean="0"/>
              <a:t>were associated with smaller reservoirs measured in multiple ways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 dirty="0"/>
              <a:t>Challenges to achieving and maintaining sustained viral suppression among HIV infected Canadian children</a:t>
            </a: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 dirty="0" smtClean="0"/>
              <a:t>(F. </a:t>
            </a:r>
            <a:r>
              <a:rPr lang="en-US" b="1" dirty="0" err="1" smtClean="0"/>
              <a:t>Kakkar</a:t>
            </a:r>
            <a:r>
              <a:rPr lang="en-US" b="1" dirty="0" smtClean="0"/>
              <a:t>)</a:t>
            </a: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dirty="0"/>
              <a:t>Among </a:t>
            </a:r>
            <a:r>
              <a:rPr lang="en-US" dirty="0" smtClean="0">
                <a:solidFill>
                  <a:srgbClr val="7030A0"/>
                </a:solidFill>
              </a:rPr>
              <a:t>211 </a:t>
            </a:r>
            <a:r>
              <a:rPr lang="en-US" dirty="0">
                <a:solidFill>
                  <a:srgbClr val="7030A0"/>
                </a:solidFill>
              </a:rPr>
              <a:t>children </a:t>
            </a:r>
            <a:r>
              <a:rPr lang="en-US" dirty="0" smtClean="0"/>
              <a:t>in EPIC4 cohort, </a:t>
            </a:r>
            <a:r>
              <a:rPr lang="en-US" dirty="0" smtClean="0">
                <a:solidFill>
                  <a:srgbClr val="7030A0"/>
                </a:solidFill>
              </a:rPr>
              <a:t>only 44% got to an undetectable viral load </a:t>
            </a:r>
            <a:r>
              <a:rPr lang="en-US" dirty="0" smtClean="0"/>
              <a:t>with treatment. Predictors for undetectable VL were higher economic status, stable family environment (), and being an immigrant.  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83" y="647362"/>
            <a:ext cx="4215758" cy="12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376" y="450746"/>
            <a:ext cx="7932151" cy="1499616"/>
          </a:xfrm>
        </p:spPr>
        <p:txBody>
          <a:bodyPr/>
          <a:lstStyle/>
          <a:p>
            <a:pPr algn="r"/>
            <a:r>
              <a:rPr lang="en-US" dirty="0" smtClean="0"/>
              <a:t>Why hold a </a:t>
            </a:r>
            <a:r>
              <a:rPr lang="en-US" dirty="0" err="1" smtClean="0"/>
              <a:t>Cparg</a:t>
            </a:r>
            <a:r>
              <a:rPr lang="en-US" dirty="0" smtClean="0"/>
              <a:t> </a:t>
            </a:r>
            <a:r>
              <a:rPr lang="en-US" dirty="0" err="1" smtClean="0"/>
              <a:t>kte</a:t>
            </a:r>
            <a:r>
              <a:rPr lang="en-US" dirty="0" smtClean="0"/>
              <a:t> event?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7" y="1977256"/>
            <a:ext cx="5289056" cy="4652144"/>
          </a:xfrm>
        </p:spPr>
        <p:txBody>
          <a:bodyPr>
            <a:normAutofit/>
          </a:bodyPr>
          <a:lstStyle/>
          <a:p>
            <a:r>
              <a:rPr lang="en-US" dirty="0" smtClean="0"/>
              <a:t>In past 5-10 years, several large research projects have come together focusing on </a:t>
            </a:r>
            <a:r>
              <a:rPr lang="en-US" b="1" dirty="0" smtClean="0"/>
              <a:t>pediatric HIV</a:t>
            </a:r>
            <a:r>
              <a:rPr lang="en-US" dirty="0" smtClean="0"/>
              <a:t>, funded by CIHR and other funders</a:t>
            </a:r>
          </a:p>
          <a:p>
            <a:r>
              <a:rPr lang="en-US" dirty="0" smtClean="0"/>
              <a:t>In past couple of years, all 3 teams have had opportunity to share results. Most of this sharing of results has been at </a:t>
            </a:r>
            <a:r>
              <a:rPr lang="en-US" b="1" dirty="0" smtClean="0"/>
              <a:t>conferences</a:t>
            </a:r>
            <a:r>
              <a:rPr lang="en-US" dirty="0" smtClean="0"/>
              <a:t> like CAHR or IAS</a:t>
            </a:r>
          </a:p>
          <a:p>
            <a:r>
              <a:rPr lang="en-US" dirty="0" smtClean="0"/>
              <a:t>Sharing results with research participants in </a:t>
            </a:r>
            <a:r>
              <a:rPr lang="en-US" b="1" dirty="0" smtClean="0"/>
              <a:t>clinic</a:t>
            </a:r>
            <a:r>
              <a:rPr lang="en-US" dirty="0" smtClean="0"/>
              <a:t> is sometimes difficult, as clinic time is quickly taken up in caring for health issues</a:t>
            </a:r>
          </a:p>
          <a:p>
            <a:r>
              <a:rPr lang="en-US" b="1" dirty="0" smtClean="0"/>
              <a:t>Knowledge Translation </a:t>
            </a:r>
            <a:r>
              <a:rPr lang="en-US" dirty="0" smtClean="0"/>
              <a:t>is an important activity </a:t>
            </a:r>
            <a:r>
              <a:rPr lang="mr-IN" dirty="0" smtClean="0"/>
              <a:t>–</a:t>
            </a:r>
            <a:r>
              <a:rPr lang="en-US" dirty="0" smtClean="0"/>
              <a:t> it </a:t>
            </a:r>
            <a:r>
              <a:rPr lang="en-US" b="1" dirty="0" smtClean="0"/>
              <a:t>lets research participants know the results and value of their contribution</a:t>
            </a:r>
            <a:r>
              <a:rPr lang="en-US" dirty="0" smtClean="0"/>
              <a:t>, and allows for </a:t>
            </a:r>
            <a:r>
              <a:rPr lang="en-US" b="1" dirty="0" smtClean="0"/>
              <a:t>feedback on priorities for future directions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47" y="1563681"/>
            <a:ext cx="2909543" cy="245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82" y="4074458"/>
            <a:ext cx="2891118" cy="2891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" y="712696"/>
            <a:ext cx="3110248" cy="9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08" y="571769"/>
            <a:ext cx="7290054" cy="1499616"/>
          </a:xfrm>
        </p:spPr>
        <p:txBody>
          <a:bodyPr/>
          <a:lstStyle/>
          <a:p>
            <a:r>
              <a:rPr lang="en-US" dirty="0" smtClean="0"/>
              <a:t>EPIC4 at CAHR 2018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4471" y="2286000"/>
            <a:ext cx="8821269" cy="402336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CA" b="1" dirty="0">
                <a:cs typeface="Arial" pitchFamily="34" charset="0"/>
              </a:rPr>
              <a:t>Microbial translocation, </a:t>
            </a:r>
            <a:r>
              <a:rPr lang="en-CA" b="1" dirty="0" smtClean="0">
                <a:cs typeface="Arial" pitchFamily="34" charset="0"/>
              </a:rPr>
              <a:t>inflammation </a:t>
            </a:r>
            <a:r>
              <a:rPr lang="en-CA" b="1" dirty="0">
                <a:cs typeface="Arial" pitchFamily="34" charset="0"/>
              </a:rPr>
              <a:t>and </a:t>
            </a:r>
            <a:r>
              <a:rPr lang="en-CA" b="1" dirty="0" smtClean="0">
                <a:cs typeface="Arial" pitchFamily="34" charset="0"/>
              </a:rPr>
              <a:t>endothelial </a:t>
            </a:r>
            <a:r>
              <a:rPr lang="en-CA" b="1" dirty="0">
                <a:cs typeface="Arial" pitchFamily="34" charset="0"/>
              </a:rPr>
              <a:t>activation </a:t>
            </a:r>
            <a:r>
              <a:rPr lang="en-CA" b="1" dirty="0" smtClean="0">
                <a:cs typeface="Arial" pitchFamily="34" charset="0"/>
              </a:rPr>
              <a:t>in </a:t>
            </a:r>
            <a:r>
              <a:rPr lang="en-CA" b="1" dirty="0">
                <a:cs typeface="Arial" pitchFamily="34" charset="0"/>
              </a:rPr>
              <a:t>vertically HIV-1 infected </a:t>
            </a:r>
            <a:r>
              <a:rPr lang="en-CA" b="1" dirty="0" smtClean="0">
                <a:cs typeface="Arial" pitchFamily="34" charset="0"/>
              </a:rPr>
              <a:t>children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 dirty="0" smtClean="0"/>
              <a:t>(M. Hawkes)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a previous EPIC4 study, some children still had markers of blood vessel inflammation despite having undetectable viral load. Longer treatment and starting treatment at a younger age were related to lower vessel inflammation. In this study, among </a:t>
            </a:r>
            <a:r>
              <a:rPr lang="en-US" dirty="0" smtClean="0">
                <a:solidFill>
                  <a:srgbClr val="7030A0"/>
                </a:solidFill>
              </a:rPr>
              <a:t>97 children with current undetectable VL, </a:t>
            </a:r>
            <a:r>
              <a:rPr lang="en-US" dirty="0" smtClean="0"/>
              <a:t>levels of </a:t>
            </a:r>
            <a:r>
              <a:rPr lang="en-US" dirty="0" smtClean="0">
                <a:solidFill>
                  <a:srgbClr val="7030A0"/>
                </a:solidFill>
              </a:rPr>
              <a:t>overall inflammation, blood vessel inflammation and gut inflammation </a:t>
            </a:r>
            <a:r>
              <a:rPr lang="en-US" dirty="0" smtClean="0"/>
              <a:t>were all related to each other. This suggests earlier treatment has the potential to better reduce these levels of inflammation in children, which can last years after starting ART.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83" y="647362"/>
            <a:ext cx="4215758" cy="12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EPIC4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Earlier treatment of children </a:t>
            </a:r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. as soon as possible in infancy) has the </a:t>
            </a:r>
            <a:r>
              <a:rPr lang="en-US" b="1" dirty="0" smtClean="0"/>
              <a:t>potential to limit the bad long term effects of HIV</a:t>
            </a:r>
            <a:r>
              <a:rPr lang="en-US" dirty="0" smtClean="0"/>
              <a:t>. With newer, better treatments, this is easier to do than in the past.</a:t>
            </a:r>
          </a:p>
          <a:p>
            <a:endParaRPr lang="en-US" dirty="0"/>
          </a:p>
          <a:p>
            <a:r>
              <a:rPr lang="en-US" b="1" dirty="0" smtClean="0"/>
              <a:t>Maintaining a lower viral reservoir may help </a:t>
            </a:r>
            <a:r>
              <a:rPr lang="en-US" dirty="0" smtClean="0"/>
              <a:t>in the future when we have options for treatments for cure (drugs to get rid of reservoirs, vaccines to improve control of virus)</a:t>
            </a:r>
          </a:p>
          <a:p>
            <a:endParaRPr lang="en-US" dirty="0"/>
          </a:p>
          <a:p>
            <a:r>
              <a:rPr lang="en-US" dirty="0" smtClean="0"/>
              <a:t>Hopefully, we can get another 5 years of funding for a second phase of EPIC4 </a:t>
            </a:r>
            <a:r>
              <a:rPr lang="mr-IN" dirty="0" smtClean="0"/>
              <a:t>–</a:t>
            </a:r>
            <a:r>
              <a:rPr lang="en-US" dirty="0" smtClean="0"/>
              <a:t> grant competition in October 2018 </a:t>
            </a:r>
            <a:r>
              <a:rPr lang="mr-IN" dirty="0" smtClean="0"/>
              <a:t>–</a:t>
            </a:r>
            <a:r>
              <a:rPr lang="en-US" dirty="0" smtClean="0"/>
              <a:t> fingers crossed!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83" y="647362"/>
            <a:ext cx="4215758" cy="12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HPV Vaccine in HIV+ Girls &amp; </a:t>
            </a:r>
            <a:br>
              <a:rPr lang="en-US" sz="3400" dirty="0" smtClean="0"/>
            </a:br>
            <a:r>
              <a:rPr lang="en-US" sz="3400" dirty="0" smtClean="0"/>
              <a:t>Women Study </a:t>
            </a:r>
            <a:br>
              <a:rPr lang="en-US" sz="3400" dirty="0" smtClean="0"/>
            </a:br>
            <a:r>
              <a:rPr lang="en-US" sz="3400" dirty="0" smtClean="0"/>
              <a:t>Nancy </a:t>
            </a:r>
            <a:r>
              <a:rPr lang="en-US" sz="3400" dirty="0" err="1" smtClean="0"/>
              <a:t>Lipsky</a:t>
            </a:r>
            <a:r>
              <a:rPr lang="en-US" sz="3400" dirty="0"/>
              <a:t>/</a:t>
            </a:r>
            <a:r>
              <a:rPr lang="en-US" sz="3400" dirty="0" smtClean="0"/>
              <a:t>Dr. Deborah Money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378" dirty="0" smtClean="0"/>
              <a:t>HPV in HIV Co-investigator Team:</a:t>
            </a:r>
            <a:endParaRPr lang="en-US" sz="2378" dirty="0"/>
          </a:p>
          <a:p>
            <a:pPr marL="349250" lvl="1" indent="0">
              <a:buNone/>
            </a:pPr>
            <a:r>
              <a:rPr lang="en-US" sz="1700" dirty="0"/>
              <a:t>Ari </a:t>
            </a:r>
            <a:r>
              <a:rPr lang="en-US" sz="1700" dirty="0" err="1"/>
              <a:t>Bitnun</a:t>
            </a:r>
            <a:r>
              <a:rPr lang="en-US" sz="1700" dirty="0"/>
              <a:t>			Sandra Blitz		</a:t>
            </a:r>
          </a:p>
          <a:p>
            <a:pPr marL="349250" lvl="1" indent="0">
              <a:buNone/>
            </a:pPr>
            <a:r>
              <a:rPr lang="en-US" sz="1700" dirty="0"/>
              <a:t>Jason Brophy			Francois </a:t>
            </a:r>
            <a:r>
              <a:rPr lang="en-US" sz="1700" dirty="0" err="1"/>
              <a:t>Coutlee</a:t>
            </a:r>
            <a:endParaRPr lang="en-US" sz="1700" dirty="0"/>
          </a:p>
          <a:p>
            <a:pPr marL="349250" lvl="1" indent="0">
              <a:buNone/>
            </a:pPr>
            <a:r>
              <a:rPr lang="en-US" sz="1700" dirty="0"/>
              <a:t>Jan </a:t>
            </a:r>
            <a:r>
              <a:rPr lang="en-US" sz="1700" dirty="0" err="1"/>
              <a:t>Christilaw</a:t>
            </a:r>
            <a:r>
              <a:rPr lang="en-US" sz="1700" dirty="0"/>
              <a:t>			Simon Dobson</a:t>
            </a:r>
          </a:p>
          <a:p>
            <a:pPr marL="349250" lvl="1" indent="0">
              <a:buNone/>
            </a:pPr>
            <a:r>
              <a:rPr lang="en-US" sz="1700" dirty="0"/>
              <a:t>Chris </a:t>
            </a:r>
            <a:r>
              <a:rPr lang="en-US" sz="1700" dirty="0" err="1"/>
              <a:t>Karatzios</a:t>
            </a:r>
            <a:r>
              <a:rPr lang="en-US" sz="1700" dirty="0"/>
              <a:t>			Marina Klein		</a:t>
            </a:r>
          </a:p>
          <a:p>
            <a:pPr marL="349250" lvl="1" indent="0">
              <a:buNone/>
            </a:pPr>
            <a:r>
              <a:rPr lang="en-US" sz="1700" dirty="0"/>
              <a:t>Mel </a:t>
            </a:r>
            <a:r>
              <a:rPr lang="en-US" sz="1700" dirty="0" err="1"/>
              <a:t>Krajden</a:t>
            </a:r>
            <a:r>
              <a:rPr lang="en-US" sz="1700" dirty="0"/>
              <a:t> 			Normand </a:t>
            </a:r>
            <a:r>
              <a:rPr lang="en-US" sz="1700" dirty="0" err="1"/>
              <a:t>Lapointe</a:t>
            </a:r>
            <a:r>
              <a:rPr lang="en-US" sz="1700" dirty="0"/>
              <a:t>		</a:t>
            </a:r>
          </a:p>
          <a:p>
            <a:pPr marL="349250" lvl="1" indent="0">
              <a:buNone/>
            </a:pPr>
            <a:r>
              <a:rPr lang="en-US" sz="1700" dirty="0"/>
              <a:t>Mona </a:t>
            </a:r>
            <a:r>
              <a:rPr lang="en-US" sz="1700" dirty="0" err="1"/>
              <a:t>Loufty</a:t>
            </a:r>
            <a:r>
              <a:rPr lang="en-US" sz="1700" dirty="0"/>
              <a:t>			Jessica </a:t>
            </a:r>
            <a:r>
              <a:rPr lang="en-US" sz="1700" dirty="0" err="1"/>
              <a:t>McAlpine</a:t>
            </a:r>
            <a:endParaRPr lang="en-US" sz="1700" dirty="0"/>
          </a:p>
          <a:p>
            <a:pPr marL="349250" lvl="1" indent="0">
              <a:buNone/>
            </a:pPr>
            <a:r>
              <a:rPr lang="en-US" sz="1700" dirty="0"/>
              <a:t>Gina Ogilvie			Janet </a:t>
            </a:r>
            <a:r>
              <a:rPr lang="en-US" sz="1700" dirty="0" err="1"/>
              <a:t>Raboud</a:t>
            </a:r>
            <a:r>
              <a:rPr lang="en-US" sz="1700" dirty="0"/>
              <a:t>		</a:t>
            </a:r>
          </a:p>
          <a:p>
            <a:pPr marL="349250" lvl="1" indent="0">
              <a:buNone/>
            </a:pPr>
            <a:r>
              <a:rPr lang="en-US" sz="1700" dirty="0"/>
              <a:t>Lindy Samson			Joel Singer</a:t>
            </a:r>
          </a:p>
          <a:p>
            <a:pPr marL="349250" lvl="1" indent="0">
              <a:buNone/>
            </a:pPr>
            <a:r>
              <a:rPr lang="en-US" sz="1700" dirty="0"/>
              <a:t>Fiona </a:t>
            </a:r>
            <a:r>
              <a:rPr lang="en-US" sz="1700" dirty="0" err="1"/>
              <a:t>Smaill</a:t>
            </a:r>
            <a:r>
              <a:rPr lang="en-US" sz="1700" dirty="0"/>
              <a:t>			Sylvie </a:t>
            </a:r>
            <a:r>
              <a:rPr lang="en-US" sz="1700" dirty="0" err="1"/>
              <a:t>Trottier</a:t>
            </a:r>
            <a:endParaRPr lang="en-US" sz="1700" dirty="0"/>
          </a:p>
          <a:p>
            <a:pPr marL="349250" lvl="1" indent="0">
              <a:buNone/>
            </a:pPr>
            <a:r>
              <a:rPr lang="en-US" sz="1700" dirty="0"/>
              <a:t>Sharon Walmsley		</a:t>
            </a:r>
            <a:r>
              <a:rPr lang="en-US" sz="1700" dirty="0" smtClean="0"/>
              <a:t>Wendy </a:t>
            </a:r>
            <a:r>
              <a:rPr lang="en-US" sz="1700" dirty="0" err="1" smtClean="0"/>
              <a:t>Wobeser</a:t>
            </a:r>
            <a:endParaRPr lang="en-US" sz="1700" dirty="0" smtClean="0"/>
          </a:p>
          <a:p>
            <a:pPr marL="349250" lvl="1" indent="0">
              <a:buNone/>
            </a:pPr>
            <a:r>
              <a:rPr lang="en-US" sz="1700" dirty="0" smtClean="0"/>
              <a:t>Ariane Albert</a:t>
            </a:r>
            <a:r>
              <a:rPr lang="en-US" sz="1700" dirty="0"/>
              <a:t>	</a:t>
            </a:r>
            <a:r>
              <a:rPr lang="en-US" sz="1700" dirty="0" smtClean="0"/>
              <a:t>		Elisabeth </a:t>
            </a:r>
            <a:r>
              <a:rPr lang="en-US" sz="1700" dirty="0" err="1" smtClean="0"/>
              <a:t>McClymont</a:t>
            </a:r>
            <a:endParaRPr lang="en-US" sz="1700" dirty="0"/>
          </a:p>
          <a:p>
            <a:pPr marL="349250" lvl="1" indent="0">
              <a:buNone/>
            </a:pPr>
            <a:r>
              <a:rPr lang="en-US" sz="1700" dirty="0"/>
              <a:t>Mark </a:t>
            </a:r>
            <a:r>
              <a:rPr lang="en-US" sz="1700" dirty="0" err="1" smtClean="0"/>
              <a:t>Yudin</a:t>
            </a:r>
            <a:r>
              <a:rPr lang="en-US" sz="1700" dirty="0" smtClean="0"/>
              <a:t>			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20175"/>
          <a:stretch>
            <a:fillRect/>
          </a:stretch>
        </p:blipFill>
        <p:spPr bwMode="auto">
          <a:xfrm>
            <a:off x="5862189" y="384048"/>
            <a:ext cx="3281811" cy="157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1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" y="5029200"/>
            <a:ext cx="7543800" cy="111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/>
              <a:t>The human papillomavirus under a microscope</a:t>
            </a:r>
            <a:endParaRPr lang="en-CA" sz="2800" dirty="0"/>
          </a:p>
        </p:txBody>
      </p:sp>
      <p:pic>
        <p:nvPicPr>
          <p:cNvPr id="4" name="Picture 2" descr="hpv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20154" r="2112" b="22736"/>
          <a:stretch>
            <a:fillRect/>
          </a:stretch>
        </p:blipFill>
        <p:spPr bwMode="auto">
          <a:xfrm>
            <a:off x="1203960" y="2026920"/>
            <a:ext cx="6560820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744680" y="123103"/>
            <a:ext cx="1013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is HPV? </a:t>
            </a:r>
            <a:r>
              <a:rPr lang="en-US" sz="4000" i="1" dirty="0" smtClean="0"/>
              <a:t>Human Papillomavirus</a:t>
            </a:r>
          </a:p>
        </p:txBody>
      </p:sp>
    </p:spTree>
    <p:extLst>
      <p:ext uri="{BB962C8B-B14F-4D97-AF65-F5344CB8AC3E}">
        <p14:creationId xmlns:p14="http://schemas.microsoft.com/office/powerpoint/2010/main" val="13042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46" y="27430"/>
            <a:ext cx="10134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is HPV? </a:t>
            </a:r>
            <a:r>
              <a:rPr lang="en-US" sz="4000" i="1" dirty="0" smtClean="0"/>
              <a:t>Human Papillomavirus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" y="1170430"/>
            <a:ext cx="6857030" cy="538277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31" y="1710155"/>
            <a:ext cx="2806069" cy="1496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" y="6250186"/>
            <a:ext cx="903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Note: The vast majority of HPV infections reverse on their own without clinical symptoms.</a:t>
            </a:r>
            <a:endParaRPr lang="en-C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31" y="3803617"/>
            <a:ext cx="2806069" cy="18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29640" y="228600"/>
            <a:ext cx="6080760" cy="33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4400" b="1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Curlz MT" pitchFamily="82" charset="0"/>
                <a:cs typeface="Arial" pitchFamily="34" charset="0"/>
              </a:rPr>
              <a:t>DID YOU KNOW?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1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CA" altLang="en-US" sz="3200" dirty="0" smtClean="0">
                <a:solidFill>
                  <a:srgbClr val="990033"/>
                </a:solidFill>
                <a:latin typeface="Helvetica" charset="0"/>
                <a:cs typeface="Arial" pitchFamily="34" charset="0"/>
              </a:rPr>
              <a:t>75</a:t>
            </a:r>
            <a:r>
              <a:rPr lang="en-CA" altLang="en-US" sz="3200" b="1" dirty="0" smtClean="0">
                <a:solidFill>
                  <a:srgbClr val="990033"/>
                </a:solidFill>
                <a:latin typeface="Helvetica" charset="0"/>
                <a:cs typeface="Arial" pitchFamily="34" charset="0"/>
              </a:rPr>
              <a:t>% </a:t>
            </a: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Of Canadians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will get HPV,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which means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for every group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of 4 people,</a:t>
            </a:r>
          </a:p>
          <a:p>
            <a:pPr marL="0" marR="38100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3 of them have</a:t>
            </a:r>
          </a:p>
          <a:p>
            <a:pPr marL="0" marR="38100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altLang="en-US" sz="3200" b="0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/>
                <a:latin typeface="Helvetica" charset="0"/>
                <a:cs typeface="Arial" pitchFamily="34" charset="0"/>
              </a:rPr>
              <a:t>HPV! </a:t>
            </a:r>
            <a:endParaRPr kumimoji="0" lang="en-CA" altLang="en-US" sz="3200" b="1" i="0" u="none" strike="noStrike" cap="none" normalizeH="0" baseline="0" dirty="0" smtClean="0">
              <a:ln>
                <a:noFill/>
              </a:ln>
              <a:solidFill>
                <a:srgbClr val="990033"/>
              </a:solidFill>
              <a:effectLst/>
              <a:latin typeface="Helvetica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confused_stick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365760"/>
            <a:ext cx="2072640" cy="483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" y="6222385"/>
            <a:ext cx="780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 smtClean="0"/>
              <a:t>Use of condoms helps prevent the spread of HPV!</a:t>
            </a:r>
            <a:endParaRPr lang="en-CA" sz="2800" b="1" i="1" dirty="0"/>
          </a:p>
        </p:txBody>
      </p:sp>
    </p:spTree>
    <p:extLst>
      <p:ext uri="{BB962C8B-B14F-4D97-AF65-F5344CB8AC3E}">
        <p14:creationId xmlns:p14="http://schemas.microsoft.com/office/powerpoint/2010/main" val="2340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HPV in Women with HIV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CA" dirty="0" smtClean="0"/>
              <a:t>Women with HIV have </a:t>
            </a:r>
            <a:r>
              <a:rPr lang="en-CA" b="1" dirty="0" smtClean="0"/>
              <a:t>two times higher rates of HPV infection </a:t>
            </a:r>
            <a:r>
              <a:rPr lang="en-CA" dirty="0" smtClean="0"/>
              <a:t>compared to women without HIV</a:t>
            </a:r>
          </a:p>
          <a:p>
            <a:pPr>
              <a:spcAft>
                <a:spcPts val="1200"/>
              </a:spcAft>
            </a:pPr>
            <a:r>
              <a:rPr lang="en-CA" b="1" dirty="0" smtClean="0"/>
              <a:t>Different types of HPV </a:t>
            </a:r>
            <a:r>
              <a:rPr lang="en-CA" dirty="0" smtClean="0"/>
              <a:t>seen in women with HIV</a:t>
            </a:r>
          </a:p>
          <a:p>
            <a:pPr>
              <a:spcAft>
                <a:spcPts val="1200"/>
              </a:spcAft>
            </a:pPr>
            <a:r>
              <a:rPr lang="en-CA" dirty="0" smtClean="0"/>
              <a:t>Women with HIV more likely to have </a:t>
            </a:r>
            <a:r>
              <a:rPr lang="en-CA" b="1" dirty="0" smtClean="0"/>
              <a:t>persistent HPV infection </a:t>
            </a:r>
            <a:r>
              <a:rPr lang="en-CA" dirty="0" smtClean="0"/>
              <a:t>and at </a:t>
            </a:r>
            <a:r>
              <a:rPr lang="en-CA" b="1" dirty="0" smtClean="0"/>
              <a:t>greater risk for cervical cancer</a:t>
            </a:r>
          </a:p>
          <a:p>
            <a:pPr>
              <a:spcAft>
                <a:spcPts val="1200"/>
              </a:spcAft>
            </a:pPr>
            <a:endParaRPr lang="en-CA" b="1" dirty="0"/>
          </a:p>
          <a:p>
            <a:pPr>
              <a:spcAft>
                <a:spcPts val="1200"/>
              </a:spcAft>
            </a:pPr>
            <a:r>
              <a:rPr lang="en-CA" b="1" dirty="0" smtClean="0"/>
              <a:t>THIS IS WHY IT’S SO IMPORTANT TO TRY TO PREVENT HPV IN GIRLS &amp; WOMEN WITH HIV !!!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2340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120"/>
            <a:ext cx="8229600" cy="1143000"/>
          </a:xfrm>
        </p:spPr>
        <p:txBody>
          <a:bodyPr/>
          <a:lstStyle/>
          <a:p>
            <a:r>
              <a:rPr lang="en-CA" dirty="0" smtClean="0"/>
              <a:t>HPV Vaccines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127" y="713647"/>
            <a:ext cx="7804673" cy="4525963"/>
          </a:xfrm>
        </p:spPr>
        <p:txBody>
          <a:bodyPr>
            <a:normAutofit/>
          </a:bodyPr>
          <a:lstStyle/>
          <a:p>
            <a:r>
              <a:rPr lang="en-CA" sz="2300" dirty="0" smtClean="0"/>
              <a:t>Not live virus vaccines, safe in people with weak immune systems</a:t>
            </a:r>
          </a:p>
          <a:p>
            <a:pPr>
              <a:buFont typeface="Wingdings" charset="2"/>
              <a:buChar char="v"/>
            </a:pPr>
            <a:r>
              <a:rPr lang="en-CA" sz="2300" dirty="0" err="1" smtClean="0"/>
              <a:t>Cervarix</a:t>
            </a:r>
            <a:r>
              <a:rPr lang="en-CA" sz="2300" dirty="0" smtClean="0"/>
              <a:t> </a:t>
            </a:r>
            <a:r>
              <a:rPr lang="mr-IN" sz="2300" dirty="0" smtClean="0"/>
              <a:t>–</a:t>
            </a:r>
            <a:r>
              <a:rPr lang="en-CA" sz="2300" dirty="0" smtClean="0"/>
              <a:t> protects against 2 types of HPV (</a:t>
            </a:r>
            <a:r>
              <a:rPr lang="en-CA" sz="2300" b="1" dirty="0" smtClean="0"/>
              <a:t>16 +18 </a:t>
            </a:r>
            <a:r>
              <a:rPr lang="mr-IN" sz="2300" b="1" dirty="0" smtClean="0"/>
              <a:t>–</a:t>
            </a:r>
            <a:r>
              <a:rPr lang="en-CA" sz="2300" b="1" dirty="0" smtClean="0"/>
              <a:t> cancer types</a:t>
            </a:r>
            <a:r>
              <a:rPr lang="en-CA" sz="2300" dirty="0" smtClean="0"/>
              <a:t>)</a:t>
            </a:r>
          </a:p>
          <a:p>
            <a:pPr>
              <a:buFont typeface="Wingdings" charset="2"/>
              <a:buChar char="v"/>
            </a:pPr>
            <a:r>
              <a:rPr lang="en-CA" sz="2300" dirty="0" smtClean="0"/>
              <a:t>Gardasil </a:t>
            </a:r>
            <a:r>
              <a:rPr lang="mr-IN" sz="2300" dirty="0" smtClean="0"/>
              <a:t>–</a:t>
            </a:r>
            <a:r>
              <a:rPr lang="en-CA" sz="2300" dirty="0" smtClean="0"/>
              <a:t> 2 versions</a:t>
            </a:r>
          </a:p>
          <a:p>
            <a:pPr lvl="2"/>
            <a:r>
              <a:rPr lang="en-CA" sz="2000" dirty="0" smtClean="0"/>
              <a:t>Original Gardasil </a:t>
            </a:r>
            <a:r>
              <a:rPr lang="mr-IN" sz="2000" dirty="0" smtClean="0"/>
              <a:t>–</a:t>
            </a:r>
            <a:r>
              <a:rPr lang="en-CA" sz="2000" dirty="0" smtClean="0"/>
              <a:t> protected against 4 types of HPV (16+18, also </a:t>
            </a:r>
            <a:r>
              <a:rPr lang="en-CA" sz="2000" b="1" dirty="0" smtClean="0"/>
              <a:t>6+11 </a:t>
            </a:r>
            <a:r>
              <a:rPr lang="mr-IN" sz="2000" b="1" dirty="0" smtClean="0"/>
              <a:t>–</a:t>
            </a:r>
            <a:r>
              <a:rPr lang="en-CA" sz="2000" b="1" dirty="0" smtClean="0"/>
              <a:t> wart types</a:t>
            </a:r>
            <a:r>
              <a:rPr lang="en-CA" sz="2000" dirty="0" smtClean="0"/>
              <a:t>)</a:t>
            </a:r>
          </a:p>
          <a:p>
            <a:pPr lvl="2"/>
            <a:r>
              <a:rPr lang="en-CA" sz="2000" dirty="0" smtClean="0"/>
              <a:t>Gardasil-9 protects against 9 types of HPV (6</a:t>
            </a:r>
            <a:r>
              <a:rPr lang="en-CA" sz="2000" dirty="0"/>
              <a:t>, 11, 16, 18, </a:t>
            </a:r>
            <a:r>
              <a:rPr lang="en-CA" sz="2000" dirty="0" smtClean="0"/>
              <a:t>+ </a:t>
            </a:r>
            <a:r>
              <a:rPr lang="en-CA" sz="2000" b="1" dirty="0" smtClean="0"/>
              <a:t>5 more cancer types </a:t>
            </a:r>
            <a:r>
              <a:rPr lang="mr-IN" sz="2000" b="1" dirty="0" smtClean="0"/>
              <a:t>–</a:t>
            </a:r>
            <a:r>
              <a:rPr lang="en-CA" sz="2000" b="1" dirty="0" smtClean="0"/>
              <a:t> 31</a:t>
            </a:r>
            <a:r>
              <a:rPr lang="en-CA" sz="2000" b="1" dirty="0"/>
              <a:t>, 33</a:t>
            </a:r>
            <a:r>
              <a:rPr lang="en-CA" sz="2000" b="1" dirty="0" smtClean="0"/>
              <a:t>, </a:t>
            </a:r>
            <a:r>
              <a:rPr lang="en-CA" sz="2000" b="1" dirty="0"/>
              <a:t>45, 52, </a:t>
            </a:r>
            <a:r>
              <a:rPr lang="en-CA" sz="2000" b="1" dirty="0" smtClean="0"/>
              <a:t>58</a:t>
            </a:r>
            <a:r>
              <a:rPr lang="en-CA" sz="2000" dirty="0" smtClean="0"/>
              <a:t>)</a:t>
            </a:r>
            <a:endParaRPr lang="en-CA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208403"/>
            <a:ext cx="4843182" cy="246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95" y="4284852"/>
            <a:ext cx="3967632" cy="1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Vaccination in HIV Study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Lead by </a:t>
            </a:r>
            <a:r>
              <a:rPr lang="en-US" sz="2400" b="1" dirty="0" smtClean="0"/>
              <a:t>Dr. Deborah Money </a:t>
            </a:r>
            <a:r>
              <a:rPr lang="en-US" sz="2400" dirty="0" smtClean="0"/>
              <a:t>(Vancouver) with 14 HIV clinics across Canada (including 5 pediatric HIV clinics)</a:t>
            </a:r>
          </a:p>
          <a:p>
            <a:endParaRPr lang="en-US" sz="2400" dirty="0"/>
          </a:p>
          <a:p>
            <a:r>
              <a:rPr lang="en-US" sz="2400" dirty="0" smtClean="0"/>
              <a:t>The study asked </a:t>
            </a:r>
            <a:r>
              <a:rPr lang="en-US" sz="2400" b="1" dirty="0" smtClean="0"/>
              <a:t>“how well does the Gardasil (4-types) vaccine work for HIV+ girls &amp; women?”</a:t>
            </a:r>
          </a:p>
          <a:p>
            <a:endParaRPr lang="en-US" sz="2400" dirty="0" smtClean="0"/>
          </a:p>
          <a:p>
            <a:r>
              <a:rPr lang="en-US" sz="2400" dirty="0" smtClean="0"/>
              <a:t>Included girls &gt;9 years and women living with HIV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20175"/>
          <a:stretch>
            <a:fillRect/>
          </a:stretch>
        </p:blipFill>
        <p:spPr bwMode="auto">
          <a:xfrm>
            <a:off x="7280126" y="203614"/>
            <a:ext cx="1707235" cy="8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9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" y="2117"/>
            <a:ext cx="8397240" cy="686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735714" y="4811713"/>
            <a:ext cx="1207391" cy="272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FFCCFF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Oak Tree Clinic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0104" y="5097463"/>
            <a:ext cx="1318489" cy="272562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St. Paul’s Hospital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30132" y="6174276"/>
            <a:ext cx="1056468" cy="27256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Toronto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383170" y="3912454"/>
            <a:ext cx="1131930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St. Michael’s Hospital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971092" y="4369654"/>
            <a:ext cx="1417008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 Hospital for Sick Children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220397" y="4941154"/>
            <a:ext cx="1207391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Toronto General Hospital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850286" y="5453674"/>
            <a:ext cx="1509239" cy="488340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Maple Leaf Medical Clinic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652099" y="6255604"/>
            <a:ext cx="1318489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Hamilton Health Sciences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536811" y="5934685"/>
            <a:ext cx="1433777" cy="340703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HIV Care Program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7650350" y="4083904"/>
            <a:ext cx="1209488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Hôpital CHUL/CHUQ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59498" y="5945676"/>
            <a:ext cx="641427" cy="27256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Ottawa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942318" y="5717076"/>
            <a:ext cx="830082" cy="27256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Montreal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7646300" y="5427342"/>
            <a:ext cx="1134026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CHU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Sainte-Justine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7669170" y="4884004"/>
            <a:ext cx="1131930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Montreal Chest Institute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6298768" y="4728368"/>
            <a:ext cx="1362508" cy="369095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75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Hotel Dieu Hospital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6602739" y="6478603"/>
            <a:ext cx="754620" cy="272562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CHEO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auto">
          <a:xfrm>
            <a:off x="7287811" y="5941692"/>
            <a:ext cx="1433777" cy="476984"/>
          </a:xfrm>
          <a:prstGeom prst="roundRect">
            <a:avLst>
              <a:gd name="adj" fmla="val 16667"/>
            </a:avLst>
          </a:prstGeom>
          <a:solidFill>
            <a:srgbClr val="FFE6E6"/>
          </a:solidFill>
          <a:ln>
            <a:noFill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2D69B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Montreal Children’s Hospital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093242" y="5556616"/>
            <a:ext cx="679158" cy="204422"/>
          </a:xfrm>
          <a:prstGeom prst="rect">
            <a:avLst/>
          </a:prstGeom>
          <a:solidFill>
            <a:srgbClr val="FFFFFF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Quebec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" y="167640"/>
            <a:ext cx="345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HPV Study Clinical Sites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18160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CPARG Pediatric HIV Research KTE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949825"/>
            <a:ext cx="7290054" cy="402336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u="sng" dirty="0" smtClean="0"/>
              <a:t>Multiple activities for KTE</a:t>
            </a:r>
            <a:r>
              <a:rPr lang="en-US" dirty="0" smtClean="0"/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Local KTE events (</a:t>
            </a:r>
            <a:r>
              <a:rPr lang="en-US" dirty="0" err="1" smtClean="0"/>
              <a:t>eg</a:t>
            </a:r>
            <a:r>
              <a:rPr lang="en-US" dirty="0" smtClean="0"/>
              <a:t>. AIDS Committee of Ottawa)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Publications in CATIE and other community-oriented 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Project websites (</a:t>
            </a:r>
            <a:r>
              <a:rPr lang="en-US" dirty="0" err="1" smtClean="0"/>
              <a:t>eg</a:t>
            </a:r>
            <a:r>
              <a:rPr lang="en-US" dirty="0" smtClean="0"/>
              <a:t>. epic4.ca)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dirty="0" smtClean="0"/>
              <a:t>Informal sharing with individuals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41" y="4122775"/>
            <a:ext cx="5081494" cy="26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" y="773730"/>
            <a:ext cx="8848165" cy="219807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6969" y="3361765"/>
            <a:ext cx="7290055" cy="402336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310 women &gt;15 years enrolled, 277 received full 3-dose series</a:t>
            </a:r>
          </a:p>
          <a:p>
            <a:r>
              <a:rPr lang="en-US" sz="2200" dirty="0" smtClean="0"/>
              <a:t>The vaccine produced a response against the 4 HPV types in </a:t>
            </a:r>
            <a:r>
              <a:rPr lang="en-US" sz="2200" b="1" dirty="0" smtClean="0"/>
              <a:t>94-99% of women</a:t>
            </a:r>
          </a:p>
          <a:p>
            <a:r>
              <a:rPr lang="en-US" sz="2200" b="1" dirty="0" smtClean="0"/>
              <a:t>Having an undetectable VL lead to 2-3x higher immune (antibody) responses </a:t>
            </a:r>
            <a:r>
              <a:rPr lang="en-US" sz="2200" dirty="0" smtClean="0"/>
              <a:t>compared to those with detectable VL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125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6972" y="2834640"/>
            <a:ext cx="7290055" cy="402336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35 girls aged 9-14 years enrolled, 32 received full 3-dose series</a:t>
            </a:r>
          </a:p>
          <a:p>
            <a:r>
              <a:rPr lang="en-US" sz="2200" dirty="0" smtClean="0"/>
              <a:t>The vaccine produced a response against the 4 HPV types in </a:t>
            </a:r>
            <a:r>
              <a:rPr lang="en-US" sz="2200" b="1" dirty="0" smtClean="0"/>
              <a:t>100% of girls</a:t>
            </a:r>
          </a:p>
          <a:p>
            <a:r>
              <a:rPr lang="en-US" sz="2400" dirty="0" smtClean="0"/>
              <a:t>But </a:t>
            </a:r>
            <a:r>
              <a:rPr lang="en-US" sz="2400" dirty="0"/>
              <a:t>the levels of antibody they produced were much lower than HIV-negative girls (50%-70% lower</a:t>
            </a:r>
            <a:r>
              <a:rPr lang="en-US" sz="2400" dirty="0" smtClean="0"/>
              <a:t>)</a:t>
            </a:r>
            <a:endParaRPr lang="en-US" sz="2200" b="1" dirty="0" smtClean="0"/>
          </a:p>
          <a:p>
            <a:r>
              <a:rPr lang="en-US" sz="2200" b="1" dirty="0" smtClean="0"/>
              <a:t>Having an undetectable VL lead to 2-6x higher immune (antibody) responses </a:t>
            </a:r>
            <a:r>
              <a:rPr lang="en-US" sz="2200" dirty="0" smtClean="0"/>
              <a:t>compared to those with detectable VL</a:t>
            </a:r>
          </a:p>
          <a:p>
            <a:r>
              <a:rPr lang="en-US" sz="2200" dirty="0" smtClean="0"/>
              <a:t>After 24 months, ~20% of girls had lost their immune response to HPV types (almost 100% of HIV-negative girls keep their response at 24 months)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763"/>
            <a:ext cx="9144000" cy="24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both studies, the vaccine was safe and well tolerated. Lower rates of side effects were seen in HIV+ girls compared to HIV-negative girls in other studies.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20175"/>
          <a:stretch>
            <a:fillRect/>
          </a:stretch>
        </p:blipFill>
        <p:spPr bwMode="auto">
          <a:xfrm>
            <a:off x="7280126" y="203614"/>
            <a:ext cx="1707235" cy="8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2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</a:t>
            </a:r>
            <a:r>
              <a:rPr lang="en-US" dirty="0" err="1" smtClean="0"/>
              <a:t>hpv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5-year study followed girls and women for 24 months after vaccination, and looked at antibody levels only</a:t>
            </a:r>
          </a:p>
          <a:p>
            <a:endParaRPr lang="en-US" dirty="0"/>
          </a:p>
          <a:p>
            <a:r>
              <a:rPr lang="en-US" dirty="0" smtClean="0"/>
              <a:t>Second 5-year study is continuing to follow those girls and women to see:</a:t>
            </a:r>
          </a:p>
          <a:p>
            <a:pPr lvl="1"/>
            <a:r>
              <a:rPr lang="en-US" sz="1800" dirty="0" smtClean="0"/>
              <a:t> how long their antibodies last</a:t>
            </a:r>
          </a:p>
          <a:p>
            <a:pPr lvl="1"/>
            <a:r>
              <a:rPr lang="en-US" sz="1800" dirty="0" smtClean="0"/>
              <a:t>if the vaccine protects from catching HPV and developing cervical cancer</a:t>
            </a:r>
          </a:p>
          <a:p>
            <a:pPr lvl="1"/>
            <a:r>
              <a:rPr lang="en-US" sz="1800" dirty="0" smtClean="0"/>
              <a:t>if they need a booster dose of vaccine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20175"/>
          <a:stretch>
            <a:fillRect/>
          </a:stretch>
        </p:blipFill>
        <p:spPr bwMode="auto">
          <a:xfrm>
            <a:off x="7280126" y="203614"/>
            <a:ext cx="1707235" cy="8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9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</a:t>
            </a:r>
            <a:r>
              <a:rPr lang="en-US" sz="3200" b="1" dirty="0"/>
              <a:t>hildren &amp; Woman, </a:t>
            </a:r>
            <a:r>
              <a:rPr lang="en-US" sz="3200" b="1" dirty="0" err="1">
                <a:solidFill>
                  <a:srgbClr val="C00000"/>
                </a:solidFill>
              </a:rPr>
              <a:t>A</a:t>
            </a:r>
            <a:r>
              <a:rPr lang="en-US" sz="3200" b="1" dirty="0" err="1"/>
              <a:t>nti</a:t>
            </a:r>
            <a:r>
              <a:rPr lang="en-US" sz="3200" b="1" dirty="0" err="1">
                <a:solidFill>
                  <a:srgbClr val="C00000"/>
                </a:solidFill>
              </a:rPr>
              <a:t>R</a:t>
            </a:r>
            <a:r>
              <a:rPr lang="en-US" sz="3200" b="1" dirty="0" err="1"/>
              <a:t>etroviral</a:t>
            </a:r>
            <a:r>
              <a:rPr lang="en-US" sz="3200" b="1" dirty="0"/>
              <a:t> therapy </a:t>
            </a:r>
            <a:r>
              <a:rPr lang="en-US" sz="3200" b="1" dirty="0" smtClean="0"/>
              <a:t>and the </a:t>
            </a:r>
            <a:r>
              <a:rPr lang="en-US" sz="3200" b="1" dirty="0" smtClean="0">
                <a:solidFill>
                  <a:srgbClr val="C00000"/>
                </a:solidFill>
              </a:rPr>
              <a:t>M</a:t>
            </a:r>
            <a:r>
              <a:rPr lang="en-US" sz="3200" b="1" dirty="0" smtClean="0"/>
              <a:t>ARKERs </a:t>
            </a:r>
            <a:r>
              <a:rPr lang="en-US" sz="3200" b="1" dirty="0"/>
              <a:t>of </a:t>
            </a:r>
            <a:r>
              <a:rPr lang="en-US" sz="3200" b="1" dirty="0" smtClean="0">
                <a:solidFill>
                  <a:srgbClr val="C00000"/>
                </a:solidFill>
              </a:rPr>
              <a:t>A</a:t>
            </a:r>
            <a:r>
              <a:rPr lang="en-US" sz="3200" b="1" dirty="0" smtClean="0"/>
              <a:t>ging (</a:t>
            </a:r>
            <a:r>
              <a:rPr lang="en-US" sz="3200" b="1" dirty="0" smtClean="0">
                <a:solidFill>
                  <a:srgbClr val="C00000"/>
                </a:solidFill>
              </a:rPr>
              <a:t>CARMA</a:t>
            </a:r>
            <a:r>
              <a:rPr lang="en-US" sz="3200" b="1" dirty="0" smtClean="0">
                <a:solidFill>
                  <a:schemeClr val="tx1"/>
                </a:solidFill>
              </a:rPr>
              <a:t>)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Dr. Jason Brophy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541493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The CARMA team has been working together for 10 years</a:t>
            </a:r>
          </a:p>
          <a:p>
            <a:endParaRPr lang="en-US" dirty="0" smtClean="0"/>
          </a:p>
          <a:p>
            <a:r>
              <a:rPr lang="en-US" dirty="0" smtClean="0"/>
              <a:t>CARMA </a:t>
            </a:r>
            <a:r>
              <a:rPr lang="en-US" dirty="0"/>
              <a:t>focuses on </a:t>
            </a:r>
            <a:r>
              <a:rPr lang="en-US" b="1" dirty="0"/>
              <a:t>how exposure to HIV and antiretroviral drugs </a:t>
            </a:r>
            <a:r>
              <a:rPr lang="en-US" dirty="0"/>
              <a:t>may cause problems leading to </a:t>
            </a:r>
            <a:r>
              <a:rPr lang="en-US" b="1" dirty="0"/>
              <a:t>early aging in HIV+ women and their children</a:t>
            </a:r>
            <a:r>
              <a:rPr lang="en-US" dirty="0"/>
              <a:t> (both HIV+ and HIV-exposed but uninfected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0" y="357632"/>
            <a:ext cx="1346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in pregnancy &amp; aging </a:t>
            </a:r>
            <a:r>
              <a:rPr lang="mr-IN" dirty="0" smtClean="0"/>
              <a:t>–</a:t>
            </a:r>
            <a:r>
              <a:rPr lang="en-US" dirty="0" smtClean="0"/>
              <a:t> the CARMA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976719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/>
              <a:t>Lead by </a:t>
            </a:r>
            <a:r>
              <a:rPr lang="en-US" b="1" dirty="0"/>
              <a:t>Dr. Hélène </a:t>
            </a:r>
            <a:r>
              <a:rPr lang="en-US" b="1" dirty="0" err="1"/>
              <a:t>Côté</a:t>
            </a:r>
            <a:r>
              <a:rPr lang="en-US" dirty="0"/>
              <a:t>, a lab researcher in Vancouver</a:t>
            </a:r>
          </a:p>
          <a:p>
            <a:pPr lvl="1"/>
            <a:r>
              <a:rPr lang="en-US" sz="1800" dirty="0" smtClean="0"/>
              <a:t>Many team </a:t>
            </a:r>
            <a:r>
              <a:rPr lang="en-US" sz="1800" dirty="0"/>
              <a:t>members include adult and pediatric HIV physicians, obstetricians, bone experts, and other researchers</a:t>
            </a:r>
            <a:endParaRPr lang="en-US" dirty="0"/>
          </a:p>
          <a:p>
            <a:r>
              <a:rPr lang="en-US" dirty="0" smtClean="0"/>
              <a:t>5 </a:t>
            </a:r>
            <a:r>
              <a:rPr lang="en-US" dirty="0"/>
              <a:t>clinics participating: Vancouver, </a:t>
            </a:r>
            <a:r>
              <a:rPr lang="en-US" dirty="0" smtClean="0"/>
              <a:t>Toronto, </a:t>
            </a:r>
            <a:r>
              <a:rPr lang="en-US" dirty="0"/>
              <a:t>Ottawa, and Montreal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0" y="357632"/>
            <a:ext cx="1346200" cy="172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8" y="3756529"/>
            <a:ext cx="6037729" cy="29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6361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36" y="2084832"/>
            <a:ext cx="4090119" cy="47462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CARMA looks at the effects of HIV &amp; </a:t>
            </a:r>
            <a:r>
              <a:rPr lang="en-US" dirty="0" err="1" smtClean="0"/>
              <a:t>Arvs</a:t>
            </a:r>
            <a:r>
              <a:rPr lang="en-US" dirty="0" smtClean="0"/>
              <a:t> on </a:t>
            </a:r>
            <a:r>
              <a:rPr lang="en-US" i="1" u="sng" dirty="0" smtClean="0"/>
              <a:t>Mitochondria</a:t>
            </a:r>
            <a:r>
              <a:rPr lang="en-US" dirty="0" smtClean="0"/>
              <a:t> and </a:t>
            </a:r>
            <a:r>
              <a:rPr lang="en-US" i="1" u="sng" dirty="0" smtClean="0"/>
              <a:t>telomeres 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2929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HIV/ARV effects on mitochondria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99" y="2286000"/>
            <a:ext cx="6576102" cy="4022725"/>
          </a:xfrm>
        </p:spPr>
      </p:pic>
    </p:spTree>
    <p:extLst>
      <p:ext uri="{BB962C8B-B14F-4D97-AF65-F5344CB8AC3E}">
        <p14:creationId xmlns:p14="http://schemas.microsoft.com/office/powerpoint/2010/main" val="5422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HIV/ARV effects on </a:t>
            </a:r>
            <a:br>
              <a:rPr lang="en-US" dirty="0" smtClean="0"/>
            </a:br>
            <a:r>
              <a:rPr lang="en-US" dirty="0" smtClean="0"/>
              <a:t>mitochondria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8097" y="2286000"/>
            <a:ext cx="6287460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Mitochondria have an enzyme </a:t>
            </a:r>
            <a:r>
              <a:rPr lang="en-US" dirty="0" smtClean="0"/>
              <a:t>that </a:t>
            </a:r>
            <a:r>
              <a:rPr lang="en-US" dirty="0"/>
              <a:t>helps them multiply. </a:t>
            </a:r>
          </a:p>
          <a:p>
            <a:endParaRPr lang="en-US" dirty="0"/>
          </a:p>
          <a:p>
            <a:r>
              <a:rPr lang="en-US" dirty="0"/>
              <a:t>This enzyme is called </a:t>
            </a:r>
            <a:r>
              <a:rPr lang="en-US" b="1" dirty="0"/>
              <a:t>DNA </a:t>
            </a:r>
            <a:r>
              <a:rPr lang="en-US" b="1" dirty="0" smtClean="0"/>
              <a:t>polymerase </a:t>
            </a:r>
            <a:r>
              <a:rPr lang="en-US" b="1" dirty="0"/>
              <a:t>gamma</a:t>
            </a:r>
            <a:r>
              <a:rPr lang="en-US" dirty="0"/>
              <a:t>, which </a:t>
            </a:r>
            <a:r>
              <a:rPr lang="en-US" dirty="0" smtClean="0"/>
              <a:t>is similar </a:t>
            </a:r>
            <a:r>
              <a:rPr lang="en-US" dirty="0"/>
              <a:t>to the HIV enzyme called </a:t>
            </a:r>
            <a:r>
              <a:rPr lang="en-US" b="1" dirty="0" smtClean="0"/>
              <a:t>reverse transcriptase (RT)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families of ARVs (NRTIs and </a:t>
            </a:r>
            <a:r>
              <a:rPr lang="en-US" dirty="0" smtClean="0"/>
              <a:t>NNRTIs </a:t>
            </a:r>
            <a:r>
              <a:rPr lang="en-US" dirty="0"/>
              <a:t>work to suppress HIV by </a:t>
            </a:r>
            <a:r>
              <a:rPr lang="en-US" b="1" dirty="0" smtClean="0"/>
              <a:t>inhibiting HIV RT enzyme</a:t>
            </a:r>
            <a:r>
              <a:rPr lang="en-US" dirty="0" smtClean="0"/>
              <a:t>, but NRTIs can </a:t>
            </a:r>
            <a:r>
              <a:rPr lang="en-US" dirty="0"/>
              <a:t>also inhibit the </a:t>
            </a:r>
            <a:r>
              <a:rPr lang="en-US" b="1" dirty="0" smtClean="0"/>
              <a:t>mitochondrial </a:t>
            </a:r>
            <a:r>
              <a:rPr lang="en-US" b="1" dirty="0"/>
              <a:t>polymerase gamma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When this happens, fewer new </a:t>
            </a:r>
            <a:r>
              <a:rPr lang="en-US" dirty="0" smtClean="0"/>
              <a:t>mitochondria </a:t>
            </a:r>
            <a:r>
              <a:rPr lang="en-US" dirty="0"/>
              <a:t>may be produced or </a:t>
            </a:r>
            <a:r>
              <a:rPr lang="en-US" dirty="0" smtClean="0"/>
              <a:t>mitochondria </a:t>
            </a:r>
            <a:r>
              <a:rPr lang="en-US" dirty="0"/>
              <a:t>may not function </a:t>
            </a:r>
            <a:r>
              <a:rPr lang="en-US" dirty="0" smtClean="0"/>
              <a:t>normally </a:t>
            </a:r>
            <a:r>
              <a:rPr lang="en-US" dirty="0"/>
              <a:t>(“mitochondrial dysfunction”).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30" y="85683"/>
            <a:ext cx="4010299" cy="1856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030" y="1456267"/>
            <a:ext cx="1413859" cy="169333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34489" y="1365957"/>
            <a:ext cx="965202" cy="575732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0634" y="1619956"/>
            <a:ext cx="1114696" cy="208844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2355" y="1642536"/>
            <a:ext cx="838279" cy="95954"/>
          </a:xfrm>
          <a:prstGeom prst="rect">
            <a:avLst/>
          </a:prstGeom>
          <a:solidFill>
            <a:srgbClr val="7B4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44269" y="2528708"/>
            <a:ext cx="2009420" cy="397031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 Rounded MT Bold" charset="0"/>
                <a:ea typeface="Arial Rounded MT Bold" charset="0"/>
                <a:cs typeface="Arial Rounded MT Bold" charset="0"/>
              </a:rPr>
              <a:t>NRTI drugs:</a:t>
            </a:r>
          </a:p>
          <a:p>
            <a:r>
              <a:rPr lang="en-US" b="1" dirty="0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-zidovudine</a:t>
            </a:r>
          </a:p>
          <a:p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(AZT -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Combivir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</a:p>
          <a:p>
            <a:r>
              <a:rPr lang="en-US" b="1" dirty="0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-lamivudine</a:t>
            </a:r>
          </a:p>
          <a:p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(3TC </a:t>
            </a:r>
            <a:r>
              <a:rPr lang="mr-IN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Combivir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,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Kivexa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</a:p>
          <a:p>
            <a:r>
              <a:rPr lang="en-US" b="1" dirty="0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</a:t>
            </a:r>
            <a:r>
              <a:rPr lang="en-US" b="1" dirty="0" err="1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stavudine</a:t>
            </a:r>
            <a:r>
              <a:rPr lang="en-US" b="1" dirty="0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</a:p>
          <a:p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(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d4T -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Zerit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</a:p>
          <a:p>
            <a:r>
              <a:rPr lang="en-US" b="1" dirty="0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</a:t>
            </a:r>
            <a:r>
              <a:rPr lang="en-US" b="1" dirty="0" err="1" smtClean="0">
                <a:solidFill>
                  <a:srgbClr val="AC2A0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didanosine</a:t>
            </a:r>
            <a:endParaRPr lang="en-US" b="1" dirty="0" smtClean="0">
              <a:solidFill>
                <a:srgbClr val="AC2A08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(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ddI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-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Videx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abacavir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(ABC -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Kivexa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-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tenofovir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(TDF - </a:t>
            </a:r>
            <a:r>
              <a:rPr lang="en-US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Truvada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  <a:endParaRPr 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for today’s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Introduction </a:t>
            </a:r>
            <a:r>
              <a:rPr lang="mr-IN" dirty="0" smtClean="0"/>
              <a:t>–</a:t>
            </a:r>
            <a:r>
              <a:rPr lang="en-US" dirty="0" smtClean="0"/>
              <a:t> Dr. Jason Brophy</a:t>
            </a:r>
          </a:p>
          <a:p>
            <a:r>
              <a:rPr lang="en-US" dirty="0" smtClean="0"/>
              <a:t>2. Knowledge translation by CPARG </a:t>
            </a:r>
            <a:r>
              <a:rPr lang="mr-IN" dirty="0" smtClean="0"/>
              <a:t>–</a:t>
            </a:r>
            <a:r>
              <a:rPr lang="en-US" dirty="0" smtClean="0"/>
              <a:t> Dr. Fatima </a:t>
            </a:r>
            <a:r>
              <a:rPr lang="en-US" dirty="0" err="1" smtClean="0"/>
              <a:t>Kakkar</a:t>
            </a:r>
            <a:r>
              <a:rPr lang="en-US" dirty="0" smtClean="0"/>
              <a:t> </a:t>
            </a:r>
          </a:p>
          <a:p>
            <a:r>
              <a:rPr lang="en-US" dirty="0"/>
              <a:t>3</a:t>
            </a:r>
            <a:r>
              <a:rPr lang="en-US" dirty="0" smtClean="0"/>
              <a:t>. EPIC4 Study </a:t>
            </a:r>
            <a:r>
              <a:rPr lang="mr-IN" dirty="0" smtClean="0"/>
              <a:t>–</a:t>
            </a:r>
            <a:r>
              <a:rPr lang="en-US" dirty="0" smtClean="0"/>
              <a:t> Dr. Fatima </a:t>
            </a:r>
            <a:r>
              <a:rPr lang="en-US" dirty="0" err="1" smtClean="0"/>
              <a:t>Kakkar</a:t>
            </a:r>
            <a:endParaRPr lang="en-US" dirty="0" smtClean="0"/>
          </a:p>
          <a:p>
            <a:r>
              <a:rPr lang="en-US" dirty="0" smtClean="0"/>
              <a:t>4. HPV Vaccine Study </a:t>
            </a:r>
            <a:r>
              <a:rPr lang="mr-IN" dirty="0" smtClean="0"/>
              <a:t>–</a:t>
            </a:r>
            <a:r>
              <a:rPr lang="en-US" dirty="0" smtClean="0"/>
              <a:t> Dr. Deborah Money</a:t>
            </a:r>
          </a:p>
          <a:p>
            <a:r>
              <a:rPr lang="en-US" dirty="0"/>
              <a:t>6</a:t>
            </a:r>
            <a:r>
              <a:rPr lang="en-US" dirty="0" smtClean="0"/>
              <a:t>. CARMA Study </a:t>
            </a:r>
            <a:r>
              <a:rPr lang="mr-IN" dirty="0" smtClean="0"/>
              <a:t>–</a:t>
            </a:r>
            <a:r>
              <a:rPr lang="en-US" dirty="0" smtClean="0"/>
              <a:t> Dr. Jason Brophy</a:t>
            </a:r>
          </a:p>
          <a:p>
            <a:r>
              <a:rPr lang="en-US" dirty="0" smtClean="0"/>
              <a:t>7. Community respondents</a:t>
            </a:r>
          </a:p>
          <a:p>
            <a:r>
              <a:rPr lang="en-US" dirty="0"/>
              <a:t>8</a:t>
            </a:r>
            <a:r>
              <a:rPr lang="en-US" dirty="0" smtClean="0"/>
              <a:t>. Open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HIV/ARV effects on </a:t>
            </a:r>
            <a:br>
              <a:rPr lang="en-US" dirty="0" smtClean="0"/>
            </a:br>
            <a:r>
              <a:rPr lang="en-US" dirty="0" smtClean="0"/>
              <a:t>mitochondria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8095" y="2308578"/>
            <a:ext cx="7551815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BUT </a:t>
            </a:r>
            <a:r>
              <a:rPr lang="mr-IN" dirty="0" smtClean="0"/>
              <a:t>–</a:t>
            </a:r>
            <a:r>
              <a:rPr lang="en-US" dirty="0" smtClean="0"/>
              <a:t> mitochondria may also be affected by other things </a:t>
            </a:r>
            <a:r>
              <a:rPr lang="mr-IN" dirty="0" smtClean="0"/>
              <a:t>–</a:t>
            </a:r>
            <a:r>
              <a:rPr lang="en-US" dirty="0" smtClean="0"/>
              <a:t> HIV itself, inflammation caused by HIV or infections, or other drugs/exposures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60" y="3336882"/>
            <a:ext cx="6254370" cy="2894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3360" y="5515054"/>
            <a:ext cx="2253032" cy="253567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48566" y="4617156"/>
            <a:ext cx="1233525" cy="897898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84711" y="5413022"/>
            <a:ext cx="1603019" cy="818443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77626" y="5808134"/>
            <a:ext cx="1147440" cy="129820"/>
          </a:xfrm>
          <a:prstGeom prst="rect">
            <a:avLst/>
          </a:prstGeom>
          <a:solidFill>
            <a:srgbClr val="7B4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30386" y="5802922"/>
            <a:ext cx="1851705" cy="345326"/>
          </a:xfrm>
          <a:prstGeom prst="rect">
            <a:avLst/>
          </a:prstGeom>
          <a:solidFill>
            <a:srgbClr val="081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0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HIV/ARV effects on mitochondria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038027"/>
            <a:ext cx="3081415" cy="4023360"/>
          </a:xfrm>
        </p:spPr>
        <p:txBody>
          <a:bodyPr/>
          <a:lstStyle/>
          <a:p>
            <a:r>
              <a:rPr lang="en-US" dirty="0" smtClean="0"/>
              <a:t>There are many ways in which HIV and/or ARVs are theorized to affect mitochondria and cause problems in patients living with HIV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54" y="2053166"/>
            <a:ext cx="3905217" cy="4489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8889" y="2053166"/>
            <a:ext cx="19796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Brain (“encephalopathy”)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225821" y="2273300"/>
            <a:ext cx="257878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Fat gain or loss (“</a:t>
            </a:r>
            <a:r>
              <a:rPr lang="en-US" sz="1400" b="1" dirty="0" smtClean="0"/>
              <a:t>lipodystrophy</a:t>
            </a:r>
            <a:r>
              <a:rPr lang="en-US" sz="1400" dirty="0" smtClean="0"/>
              <a:t>”)</a:t>
            </a:r>
          </a:p>
          <a:p>
            <a:r>
              <a:rPr lang="en-US" sz="1400" dirty="0" smtClean="0"/>
              <a:t>↑Cholesterol </a:t>
            </a:r>
            <a:r>
              <a:rPr lang="en-US" sz="1400" dirty="0"/>
              <a:t>&amp; </a:t>
            </a:r>
            <a:r>
              <a:rPr lang="en-US" sz="1400" dirty="0" smtClean="0"/>
              <a:t>Triglycerides</a:t>
            </a:r>
            <a:endParaRPr lang="en-US" sz="1400" dirty="0"/>
          </a:p>
          <a:p>
            <a:r>
              <a:rPr lang="en-US" sz="1400" dirty="0" smtClean="0"/>
              <a:t>Diabetes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5253" y="3091746"/>
            <a:ext cx="16870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Heart             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7600" y="2961926"/>
            <a:ext cx="1147440" cy="129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00896" y="3469926"/>
            <a:ext cx="2505045" cy="160043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Liver (</a:t>
            </a:r>
            <a:r>
              <a:rPr lang="en-US" sz="1400" b="1" dirty="0" smtClean="0"/>
              <a:t>fatty liver</a:t>
            </a:r>
            <a:r>
              <a:rPr lang="en-US" sz="1400" dirty="0" smtClean="0"/>
              <a:t>)                      </a:t>
            </a:r>
          </a:p>
          <a:p>
            <a:r>
              <a:rPr lang="en-US" sz="1400" dirty="0" smtClean="0"/>
              <a:t>Pancreas (pancreatitis)</a:t>
            </a:r>
          </a:p>
          <a:p>
            <a:endParaRPr lang="en-US" sz="1400" dirty="0"/>
          </a:p>
          <a:p>
            <a:r>
              <a:rPr lang="en-US" sz="1400" dirty="0" smtClean="0"/>
              <a:t>Kidneys </a:t>
            </a:r>
          </a:p>
          <a:p>
            <a:r>
              <a:rPr lang="en-US" sz="1400" dirty="0" smtClean="0"/>
              <a:t>Pregnancy and fetal</a:t>
            </a:r>
          </a:p>
          <a:p>
            <a:r>
              <a:rPr lang="en-US" sz="1400" dirty="0" smtClean="0"/>
              <a:t>development</a:t>
            </a:r>
            <a:endParaRPr lang="en-US" sz="1400" dirty="0"/>
          </a:p>
          <a:p>
            <a:endParaRPr lang="en-US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208886" y="5089879"/>
            <a:ext cx="2626425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Muscle weakness         </a:t>
            </a:r>
          </a:p>
          <a:p>
            <a:r>
              <a:rPr lang="en-US" sz="1400" dirty="0" smtClean="0"/>
              <a:t>Muscle aches</a:t>
            </a:r>
          </a:p>
          <a:p>
            <a:r>
              <a:rPr lang="en-US" sz="1400" dirty="0" smtClean="0"/>
              <a:t>Increased acid (“</a:t>
            </a:r>
            <a:r>
              <a:rPr lang="en-US" sz="1400" b="1" dirty="0" smtClean="0"/>
              <a:t>lactic acidosis</a:t>
            </a:r>
            <a:r>
              <a:rPr lang="en-US" sz="1400" dirty="0" smtClean="0"/>
              <a:t>”)</a:t>
            </a:r>
          </a:p>
          <a:p>
            <a:r>
              <a:rPr lang="en-US" sz="1400" dirty="0" smtClean="0"/>
              <a:t>Nerves (“</a:t>
            </a:r>
            <a:r>
              <a:rPr lang="en-US" sz="1400" b="1" dirty="0" smtClean="0"/>
              <a:t>peripheral neuropathy</a:t>
            </a:r>
            <a:r>
              <a:rPr lang="en-US" sz="1400" dirty="0" smtClean="0"/>
              <a:t>”)</a:t>
            </a:r>
          </a:p>
          <a:p>
            <a:endParaRPr lang="en-US" sz="14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4" y="3984977"/>
            <a:ext cx="3785541" cy="28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Telomeres &amp; </a:t>
            </a:r>
            <a:r>
              <a:rPr lang="en-US" dirty="0" err="1" smtClean="0"/>
              <a:t>TElomerase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65" y="1805553"/>
            <a:ext cx="2663201" cy="4858718"/>
          </a:xfrm>
        </p:spPr>
        <p:txBody>
          <a:bodyPr>
            <a:normAutofit/>
          </a:bodyPr>
          <a:lstStyle/>
          <a:p>
            <a:r>
              <a:rPr lang="en-US" b="1" dirty="0" smtClean="0"/>
              <a:t>Telomeres</a:t>
            </a:r>
            <a:r>
              <a:rPr lang="en-US" dirty="0" smtClean="0"/>
              <a:t> are found at the tips of chromosomes </a:t>
            </a:r>
          </a:p>
          <a:p>
            <a:r>
              <a:rPr lang="en-US" dirty="0" smtClean="0"/>
              <a:t>Every time a cell divides it duplicates all its chromosomes, and there is a loss of some of the telomeres. Over time, more and more of the telomere is lost and when too much is lost, the cell dies (old age)</a:t>
            </a:r>
          </a:p>
          <a:p>
            <a:r>
              <a:rPr lang="en-US" b="1" dirty="0" smtClean="0"/>
              <a:t>Telomerase</a:t>
            </a:r>
            <a:r>
              <a:rPr lang="en-US" dirty="0" smtClean="0"/>
              <a:t> is an enzyme that helps repair the loss of the telomeres </a:t>
            </a:r>
            <a:r>
              <a:rPr lang="mr-IN" dirty="0" smtClean="0"/>
              <a:t>–</a:t>
            </a:r>
            <a:r>
              <a:rPr lang="en-US" dirty="0" smtClean="0"/>
              <a:t> it is what helps to fight 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20" y="2151467"/>
            <a:ext cx="5634728" cy="38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HIV/ARV effects on Telomeres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709" y="2084832"/>
            <a:ext cx="2920500" cy="4486760"/>
          </a:xfrm>
        </p:spPr>
        <p:txBody>
          <a:bodyPr>
            <a:normAutofit/>
          </a:bodyPr>
          <a:lstStyle/>
          <a:p>
            <a:r>
              <a:rPr lang="en-CA" b="1" dirty="0" smtClean="0"/>
              <a:t>NRTI</a:t>
            </a:r>
            <a:r>
              <a:rPr lang="en-CA" dirty="0" smtClean="0"/>
              <a:t> drugs can also </a:t>
            </a:r>
            <a:r>
              <a:rPr lang="en-CA" b="1" dirty="0" smtClean="0"/>
              <a:t>inhibit the telomerase enzyme</a:t>
            </a:r>
          </a:p>
          <a:p>
            <a:endParaRPr lang="en-CA" b="1" dirty="0" smtClean="0"/>
          </a:p>
          <a:p>
            <a:r>
              <a:rPr lang="en-US" dirty="0" smtClean="0"/>
              <a:t>If telomerase is inhibited or not working well, then it may contribute to decreased ability to replicate DNA and lead to early aging through cell death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01" y="1991529"/>
            <a:ext cx="5457196" cy="42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CARMA Study </a:t>
            </a:r>
            <a:r>
              <a:rPr lang="mr-IN" dirty="0" smtClean="0"/>
              <a:t>–</a:t>
            </a:r>
            <a:r>
              <a:rPr lang="en-US" dirty="0" smtClean="0"/>
              <a:t> # of participants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123018"/>
              </p:ext>
            </p:extLst>
          </p:nvPr>
        </p:nvGraphicFramePr>
        <p:xfrm>
          <a:off x="938916" y="2284778"/>
          <a:ext cx="7724637" cy="3352800"/>
        </p:xfrm>
        <a:graphic>
          <a:graphicData uri="http://schemas.openxmlformats.org/drawingml/2006/table">
            <a:tbl>
              <a:tblPr/>
              <a:tblGrid>
                <a:gridCol w="1570943"/>
                <a:gridCol w="1378932"/>
                <a:gridCol w="1684424"/>
                <a:gridCol w="1544766"/>
                <a:gridCol w="1545572"/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Calibri,sans-serif" charset="0"/>
                        </a:rPr>
                        <a:t>HIV+ women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Calibri,sans-serif" charset="0"/>
                        </a:rPr>
                        <a:t>HIV- women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Calibri,sans-serif" charset="0"/>
                        </a:rPr>
                        <a:t>HIV+ pediatric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Calibri,sans-serif" charset="0"/>
                        </a:rPr>
                        <a:t>HEU pediatric</a:t>
                      </a:r>
                      <a:endParaRPr lang="en-US" sz="20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000" dirty="0" err="1" smtClean="0">
                          <a:effectLst/>
                          <a:latin typeface="Calibri,sans-serif" charset="0"/>
                        </a:rPr>
                        <a:t>Control</a:t>
                      </a:r>
                      <a:r>
                        <a:rPr lang="sk-SK" sz="2000" baseline="0" dirty="0" smtClean="0">
                          <a:effectLst/>
                          <a:latin typeface="Calibri,sans-serif" charset="0"/>
                        </a:rPr>
                        <a:t> </a:t>
                      </a:r>
                      <a:r>
                        <a:rPr lang="sk-SK" sz="2000" baseline="0" dirty="0" err="1" smtClean="0">
                          <a:effectLst/>
                          <a:latin typeface="Calibri,sans-serif" charset="0"/>
                        </a:rPr>
                        <a:t>children</a:t>
                      </a:r>
                      <a:endParaRPr lang="sk-SK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mr-IN" sz="2000">
                          <a:effectLst/>
                          <a:latin typeface="Calibri,sans-serif" charset="0"/>
                        </a:rPr>
                        <a:t>N=</a:t>
                      </a:r>
                      <a:r>
                        <a:rPr lang="mr-IN" sz="2000" b="1">
                          <a:effectLst/>
                          <a:latin typeface="Calibri,sans-serif" charset="0"/>
                        </a:rPr>
                        <a:t>265</a:t>
                      </a:r>
                      <a:endParaRPr lang="mr-IN" sz="20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2000">
                          <a:effectLst/>
                          <a:latin typeface="Calibri,sans-serif" charset="0"/>
                        </a:rPr>
                        <a:t>N=</a:t>
                      </a:r>
                      <a:r>
                        <a:rPr lang="mr-IN" sz="2000" b="1">
                          <a:effectLst/>
                          <a:latin typeface="Calibri,sans-serif" charset="0"/>
                        </a:rPr>
                        <a:t>257</a:t>
                      </a:r>
                      <a:endParaRPr lang="mr-IN" sz="20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effectLst/>
                          <a:latin typeface="Calibri,sans-serif" charset="0"/>
                        </a:rPr>
                        <a:t>Vancouver</a:t>
                      </a:r>
                      <a:r>
                        <a:rPr lang="de-DE" sz="2000" baseline="0" dirty="0" smtClean="0">
                          <a:effectLst/>
                          <a:latin typeface="Calibri,sans-serif" charset="0"/>
                        </a:rPr>
                        <a:t> </a:t>
                      </a:r>
                      <a:r>
                        <a:rPr lang="de-DE" sz="2000" b="0" dirty="0" smtClean="0">
                          <a:effectLst/>
                          <a:latin typeface="Calibri,sans-serif" charset="0"/>
                        </a:rPr>
                        <a:t>N=56</a:t>
                      </a:r>
                      <a:endParaRPr lang="de-DE" sz="2000" b="0" dirty="0">
                        <a:effectLst/>
                      </a:endParaRPr>
                    </a:p>
                    <a:p>
                      <a:r>
                        <a:rPr lang="de-DE" sz="2000" b="1" dirty="0" smtClean="0">
                          <a:solidFill>
                            <a:srgbClr val="C00000"/>
                          </a:solidFill>
                          <a:effectLst/>
                          <a:latin typeface="Calibri,sans-serif" charset="0"/>
                        </a:rPr>
                        <a:t>Ottawa N</a:t>
                      </a:r>
                      <a:r>
                        <a:rPr lang="de-DE" sz="2000" b="1" dirty="0">
                          <a:solidFill>
                            <a:srgbClr val="C00000"/>
                          </a:solidFill>
                          <a:effectLst/>
                          <a:latin typeface="Calibri,sans-serif" charset="0"/>
                        </a:rPr>
                        <a:t>= 18</a:t>
                      </a:r>
                      <a:endParaRPr lang="de-DE" sz="20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r>
                        <a:rPr lang="de-DE" sz="2000" dirty="0" smtClean="0">
                          <a:effectLst/>
                          <a:latin typeface="Calibri,sans-serif" charset="0"/>
                        </a:rPr>
                        <a:t>Montreal </a:t>
                      </a:r>
                      <a:r>
                        <a:rPr lang="de-DE" sz="2000" b="0" dirty="0" smtClean="0">
                          <a:effectLst/>
                          <a:latin typeface="Calibri,sans-serif" charset="0"/>
                        </a:rPr>
                        <a:t>N=57</a:t>
                      </a:r>
                    </a:p>
                    <a:p>
                      <a:endParaRPr lang="de-DE" sz="2000" b="0" dirty="0">
                        <a:effectLst/>
                      </a:endParaRPr>
                    </a:p>
                    <a:p>
                      <a:r>
                        <a:rPr lang="de-DE" sz="2000" b="1" dirty="0" smtClean="0">
                          <a:effectLst/>
                          <a:latin typeface="Calibri,sans-serif" charset="0"/>
                        </a:rPr>
                        <a:t>TOTAL</a:t>
                      </a:r>
                      <a:r>
                        <a:rPr lang="de-DE" sz="2000" b="1" baseline="0" dirty="0" smtClean="0">
                          <a:effectLst/>
                          <a:latin typeface="Calibri,sans-serif" charset="0"/>
                        </a:rPr>
                        <a:t> </a:t>
                      </a:r>
                      <a:r>
                        <a:rPr lang="de-DE" sz="2000" b="1" dirty="0" smtClean="0">
                          <a:effectLst/>
                          <a:latin typeface="Calibri,sans-serif" charset="0"/>
                        </a:rPr>
                        <a:t>N=131</a:t>
                      </a:r>
                      <a:endParaRPr lang="de-DE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effectLst/>
                          <a:latin typeface="Calibri,sans-serif" charset="0"/>
                        </a:rPr>
                        <a:t>Vancouver </a:t>
                      </a:r>
                      <a:r>
                        <a:rPr lang="de-DE" sz="2000" b="0" dirty="0" smtClean="0">
                          <a:effectLst/>
                          <a:latin typeface="Calibri,sans-serif" charset="0"/>
                        </a:rPr>
                        <a:t>N=58</a:t>
                      </a:r>
                      <a:endParaRPr lang="de-DE" sz="2000" b="0" dirty="0">
                        <a:effectLst/>
                      </a:endParaRPr>
                    </a:p>
                    <a:p>
                      <a:r>
                        <a:rPr lang="de-DE" sz="2000" b="1" dirty="0" smtClean="0">
                          <a:solidFill>
                            <a:srgbClr val="C00000"/>
                          </a:solidFill>
                          <a:effectLst/>
                          <a:latin typeface="Calibri,sans-serif" charset="0"/>
                        </a:rPr>
                        <a:t>Ottawa</a:t>
                      </a:r>
                      <a:r>
                        <a:rPr lang="de-DE" sz="2000" b="1" baseline="0" dirty="0" smtClean="0">
                          <a:solidFill>
                            <a:srgbClr val="C00000"/>
                          </a:solidFill>
                          <a:effectLst/>
                          <a:latin typeface="Calibri,sans-serif" charset="0"/>
                        </a:rPr>
                        <a:t> </a:t>
                      </a:r>
                      <a:r>
                        <a:rPr lang="de-DE" sz="2000" b="1" dirty="0" smtClean="0">
                          <a:solidFill>
                            <a:srgbClr val="C00000"/>
                          </a:solidFill>
                          <a:effectLst/>
                          <a:latin typeface="Calibri,sans-serif" charset="0"/>
                        </a:rPr>
                        <a:t>N</a:t>
                      </a:r>
                      <a:r>
                        <a:rPr lang="de-DE" sz="2000" b="1" dirty="0">
                          <a:solidFill>
                            <a:srgbClr val="C00000"/>
                          </a:solidFill>
                          <a:effectLst/>
                          <a:latin typeface="Calibri,sans-serif" charset="0"/>
                        </a:rPr>
                        <a:t> =65</a:t>
                      </a:r>
                      <a:endParaRPr lang="de-DE" sz="20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r>
                        <a:rPr lang="de-DE" sz="2000" dirty="0" smtClean="0">
                          <a:effectLst/>
                          <a:latin typeface="Calibri,sans-serif" charset="0"/>
                        </a:rPr>
                        <a:t>Montreal </a:t>
                      </a:r>
                      <a:r>
                        <a:rPr lang="de-DE" sz="2000" b="0" dirty="0">
                          <a:effectLst/>
                          <a:latin typeface="Calibri,sans-serif" charset="0"/>
                        </a:rPr>
                        <a:t>N = </a:t>
                      </a:r>
                      <a:r>
                        <a:rPr lang="de-DE" sz="2000" b="0" dirty="0" smtClean="0">
                          <a:effectLst/>
                          <a:latin typeface="Calibri,sans-serif" charset="0"/>
                        </a:rPr>
                        <a:t>156</a:t>
                      </a:r>
                    </a:p>
                    <a:p>
                      <a:endParaRPr lang="de-DE" sz="2000" b="0" dirty="0">
                        <a:effectLst/>
                      </a:endParaRPr>
                    </a:p>
                    <a:p>
                      <a:r>
                        <a:rPr lang="de-DE" sz="2000" b="1" dirty="0">
                          <a:effectLst/>
                          <a:latin typeface="Calibri,sans-serif" charset="0"/>
                        </a:rPr>
                        <a:t>TOTAL N=279</a:t>
                      </a:r>
                      <a:endParaRPr lang="de-DE" sz="2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3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CARMA Study Results </a:t>
            </a:r>
            <a:r>
              <a:rPr lang="mr-IN" dirty="0" smtClean="0"/>
              <a:t>–</a:t>
            </a:r>
            <a:r>
              <a:rPr lang="en-US" dirty="0" smtClean="0"/>
              <a:t> Telomeres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61" y="1917870"/>
            <a:ext cx="7289800" cy="182752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58010" y="4208929"/>
            <a:ext cx="7290055" cy="172122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Telomere length in children was NOT associated with exposure to mother’s HIV/ARVs, or with being HIV+</a:t>
            </a:r>
          </a:p>
          <a:p>
            <a:r>
              <a:rPr lang="en-US" dirty="0" smtClean="0"/>
              <a:t>Telomere length WAS decreased over time in children with uncontrolled HIV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3259" y="6488668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Cote et al, </a:t>
            </a:r>
            <a:r>
              <a:rPr lang="en-US" i="1" smtClean="0"/>
              <a:t>PLOS One </a:t>
            </a:r>
            <a:r>
              <a:rPr lang="en-US" smtClean="0"/>
              <a:t>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CARMA Study Results </a:t>
            </a:r>
            <a:r>
              <a:rPr lang="mr-IN" dirty="0" smtClean="0"/>
              <a:t>–</a:t>
            </a:r>
            <a:r>
              <a:rPr lang="en-US" dirty="0" smtClean="0"/>
              <a:t> Telomeres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010" y="4208929"/>
            <a:ext cx="7290055" cy="4023360"/>
          </a:xfrm>
        </p:spPr>
        <p:txBody>
          <a:bodyPr/>
          <a:lstStyle/>
          <a:p>
            <a:r>
              <a:rPr lang="en-US" dirty="0"/>
              <a:t>Telomere length in children was NOT associated with exposure to mother’s </a:t>
            </a:r>
            <a:r>
              <a:rPr lang="en-US" dirty="0" smtClean="0"/>
              <a:t>HIV/ARVs, no different that HIV unexposed children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464"/>
            <a:ext cx="9144000" cy="1844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083" y="6488668"/>
            <a:ext cx="331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Ajaykumar</a:t>
            </a:r>
            <a:r>
              <a:rPr lang="en-US" dirty="0" smtClean="0"/>
              <a:t> et al, </a:t>
            </a:r>
            <a:r>
              <a:rPr lang="en-US" i="1" dirty="0" smtClean="0"/>
              <a:t>J Infect Dis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74230"/>
            <a:ext cx="7407716" cy="1499616"/>
          </a:xfrm>
        </p:spPr>
        <p:txBody>
          <a:bodyPr/>
          <a:lstStyle/>
          <a:p>
            <a:r>
              <a:rPr lang="en-US" dirty="0" smtClean="0"/>
              <a:t>CARMA Study results </a:t>
            </a:r>
            <a:r>
              <a:rPr lang="mr-IN" dirty="0" smtClean="0"/>
              <a:t>–</a:t>
            </a:r>
            <a:r>
              <a:rPr lang="en-US" dirty="0" smtClean="0"/>
              <a:t> Mitochondria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9" y="1030085"/>
            <a:ext cx="6382288" cy="2603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11" y="2719586"/>
            <a:ext cx="7289800" cy="2671958"/>
          </a:xfrm>
          <a:ln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9" y="4504517"/>
            <a:ext cx="6010835" cy="2353483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10676" y="5524607"/>
            <a:ext cx="246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Mitochondrial changes in mother’s and baby’s blood related to HIV+ARV exposure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8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worry about mitochondrial damage? </a:t>
            </a:r>
          </a:p>
          <a:p>
            <a:endParaRPr lang="en-US" sz="2400" dirty="0"/>
          </a:p>
          <a:p>
            <a:r>
              <a:rPr lang="en-US" sz="2400" dirty="0" smtClean="0"/>
              <a:t>Certain parts of the body are richer in mitochondria </a:t>
            </a:r>
            <a:r>
              <a:rPr lang="mr-IN" sz="2400" dirty="0" smtClean="0"/>
              <a:t>–</a:t>
            </a:r>
            <a:r>
              <a:rPr lang="en-US" sz="2400" dirty="0" smtClean="0"/>
              <a:t> the parts of the body that require lots of energy:</a:t>
            </a:r>
          </a:p>
          <a:p>
            <a:pPr lvl="1"/>
            <a:r>
              <a:rPr lang="en-US" sz="2400" b="1" i="1" dirty="0" smtClean="0"/>
              <a:t>Brain</a:t>
            </a:r>
          </a:p>
          <a:p>
            <a:pPr lvl="1"/>
            <a:r>
              <a:rPr lang="en-US" sz="2400" i="1" dirty="0" smtClean="0"/>
              <a:t>Heart</a:t>
            </a:r>
          </a:p>
          <a:p>
            <a:pPr lvl="1"/>
            <a:r>
              <a:rPr lang="en-US" sz="2400" i="1" dirty="0" smtClean="0"/>
              <a:t>Liver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26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82600"/>
            <a:ext cx="79375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CPARG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61" y="2084831"/>
            <a:ext cx="3420663" cy="4154603"/>
          </a:xfrm>
        </p:spPr>
        <p:txBody>
          <a:bodyPr>
            <a:normAutofit fontScale="92500" lnSpcReduction="10000"/>
          </a:bodyPr>
          <a:lstStyle/>
          <a:p>
            <a:r>
              <a:rPr lang="en-CA" b="1" dirty="0"/>
              <a:t>Canadian Paediatric AIDS Research </a:t>
            </a:r>
            <a:r>
              <a:rPr lang="en-CA" b="1" dirty="0" smtClean="0"/>
              <a:t>Group </a:t>
            </a:r>
            <a:r>
              <a:rPr lang="en-CA" dirty="0" smtClean="0"/>
              <a:t>formed in 1992, </a:t>
            </a:r>
            <a:r>
              <a:rPr lang="en-CA" dirty="0"/>
              <a:t>bringing together paediatricians from across Canada with a clinical and research interest in pediatric HIV treatment and care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Rebranded in 2015 as </a:t>
            </a:r>
            <a:r>
              <a:rPr lang="en-US" b="1" dirty="0" smtClean="0"/>
              <a:t>Canadian Pediatric &amp; Perinatal HIV/AIDS Research Group </a:t>
            </a:r>
            <a:r>
              <a:rPr lang="en-US" dirty="0" smtClean="0"/>
              <a:t>(still CPARG)</a:t>
            </a:r>
            <a:endParaRPr lang="en-US" dirty="0"/>
          </a:p>
          <a:p>
            <a:r>
              <a:rPr lang="en-US" dirty="0" smtClean="0"/>
              <a:t>In 2017, CPARG moved decided to move into the 21</a:t>
            </a:r>
            <a:r>
              <a:rPr lang="en-US" baseline="30000" dirty="0" smtClean="0"/>
              <a:t>st</a:t>
            </a:r>
            <a:r>
              <a:rPr lang="en-US" dirty="0" smtClean="0"/>
              <a:t> century </a:t>
            </a:r>
            <a:r>
              <a:rPr lang="mr-IN" dirty="0" smtClean="0"/>
              <a:t>–</a:t>
            </a:r>
            <a:r>
              <a:rPr lang="en-US" dirty="0" smtClean="0"/>
              <a:t> obtained </a:t>
            </a:r>
            <a:r>
              <a:rPr lang="en-US" b="1" dirty="0" smtClean="0"/>
              <a:t>Dissemination &amp; Planning grant from CIHR </a:t>
            </a:r>
            <a:r>
              <a:rPr lang="en-US" dirty="0" smtClean="0"/>
              <a:t>to share resources to professionals and community via new </a:t>
            </a:r>
            <a:r>
              <a:rPr lang="en-US" b="1" u="sng" dirty="0" smtClean="0"/>
              <a:t>website</a:t>
            </a:r>
            <a:endParaRPr lang="en-US" b="1" u="sng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86400" cy="737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 &amp; Autism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5" y="1882588"/>
            <a:ext cx="7290055" cy="402336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The cause of autism isn’t well understood, but at least some cases of autism (~5-6%) are related to mitochondrial dysfunction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268"/>
            <a:ext cx="9144000" cy="1150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041"/>
            <a:ext cx="9144000" cy="1097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8496"/>
            <a:ext cx="9144000" cy="15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891304"/>
              </p:ext>
            </p:extLst>
          </p:nvPr>
        </p:nvGraphicFramePr>
        <p:xfrm>
          <a:off x="384585" y="2340689"/>
          <a:ext cx="8374830" cy="4511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95805"/>
                <a:gridCol w="1395805"/>
                <a:gridCol w="1395805"/>
                <a:gridCol w="1395805"/>
                <a:gridCol w="1395805"/>
                <a:gridCol w="1395805"/>
              </a:tblGrid>
              <a:tr h="7200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Group</a:t>
                      </a:r>
                      <a:endParaRPr lang="en-CA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rgbClr val="C87700"/>
                          </a:solidFill>
                          <a:effectLst/>
                        </a:rPr>
                        <a:t>CARMA</a:t>
                      </a:r>
                    </a:p>
                    <a:p>
                      <a:pPr algn="ctr" fontAlgn="ctr"/>
                      <a:r>
                        <a:rPr lang="en-CA" sz="160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Autism+HEU</a:t>
                      </a:r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n=16)</a:t>
                      </a:r>
                      <a:endParaRPr lang="en-CA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rgbClr val="C87700"/>
                          </a:solidFill>
                          <a:effectLst/>
                        </a:rPr>
                        <a:t>CARMA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CA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Autism</a:t>
                      </a:r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HEU 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n=48)</a:t>
                      </a:r>
                      <a:endParaRPr lang="en-CA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rgbClr val="C87700"/>
                          </a:solidFill>
                          <a:effectLst/>
                        </a:rPr>
                        <a:t>CARMA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Control HUU 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n=48)</a:t>
                      </a:r>
                      <a:endParaRPr lang="en-CA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ASPIRE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Autism</a:t>
                      </a:r>
                      <a:r>
                        <a:rPr lang="en-CA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, no HEU</a:t>
                      </a:r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n=48)</a:t>
                      </a:r>
                      <a:endParaRPr lang="en-CA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ASPIRE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Control HUU </a:t>
                      </a:r>
                    </a:p>
                    <a:p>
                      <a:pPr algn="ctr" fontAlgn="ctr"/>
                      <a:r>
                        <a:rPr lang="en-CA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n=10)</a:t>
                      </a:r>
                      <a:endParaRPr lang="en-CA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600" b="1" u="none" strike="noStrike" dirty="0">
                          <a:effectLst/>
                        </a:rPr>
                        <a:t>Sex</a:t>
                      </a:r>
                      <a:endParaRPr lang="en-C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</a:rPr>
                        <a:t>11M, 5F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</a:rPr>
                        <a:t>33M, 15F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</a:rPr>
                        <a:t>33M, 15F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</a:rPr>
                        <a:t>33M, 15F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>
                          <a:effectLst/>
                        </a:rPr>
                        <a:t>6M, 4F</a:t>
                      </a:r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8534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600" b="1" u="none" strike="noStrike" dirty="0">
                          <a:effectLst/>
                        </a:rPr>
                        <a:t>Ethnicity</a:t>
                      </a:r>
                      <a:endParaRPr lang="en-C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</a:rPr>
                        <a:t>12 Black, 4 White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effectLst/>
                        </a:rPr>
                        <a:t>36 Black, 12 White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Unknown</a:t>
                      </a:r>
                      <a:endParaRPr lang="en-CA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 Black, 24 White, 5 Asian, 3 South Asian, 2 Aboriginal, 9 Other/Mixed</a:t>
                      </a:r>
                      <a:endParaRPr lang="en-CA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Black, 5 White, 2 Asian, 2 South Asian</a:t>
                      </a:r>
                      <a:endParaRPr lang="en-CA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8534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600" b="1" u="none" strike="noStrike" dirty="0">
                          <a:effectLst/>
                        </a:rPr>
                        <a:t>Age </a:t>
                      </a:r>
                      <a:endParaRPr lang="en-CA" sz="1600" b="1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n-CA" sz="1600" b="1" u="none" strike="noStrike" dirty="0" smtClean="0">
                          <a:effectLst/>
                        </a:rPr>
                        <a:t>(</a:t>
                      </a:r>
                      <a:r>
                        <a:rPr lang="en-CA" sz="1600" b="1" u="none" strike="noStrike" dirty="0">
                          <a:effectLst/>
                        </a:rPr>
                        <a:t>mean ± SD</a:t>
                      </a:r>
                      <a:r>
                        <a:rPr lang="en-CA" sz="1600" b="1" u="none" strike="noStrike" dirty="0" smtClean="0">
                          <a:effectLst/>
                        </a:rPr>
                        <a:t>)</a:t>
                      </a:r>
                    </a:p>
                    <a:p>
                      <a:pPr algn="l" fontAlgn="ctr"/>
                      <a:r>
                        <a:rPr lang="en-C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[range]</a:t>
                      </a:r>
                      <a:endParaRPr lang="en-C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u="none" strike="noStrike" dirty="0">
                          <a:effectLst/>
                        </a:rPr>
                        <a:t>6.6 ± </a:t>
                      </a:r>
                      <a:r>
                        <a:rPr lang="en-CA" sz="1600" u="none" strike="noStrike" dirty="0" smtClean="0">
                          <a:effectLst/>
                        </a:rPr>
                        <a:t>3.6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[2.3 to 15.7]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u="none" strike="noStrike" dirty="0">
                          <a:effectLst/>
                        </a:rPr>
                        <a:t>6.4 ± </a:t>
                      </a:r>
                      <a:r>
                        <a:rPr lang="en-CA" sz="1600" u="none" strike="noStrike" dirty="0" smtClean="0">
                          <a:effectLst/>
                        </a:rPr>
                        <a:t>3.2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[2.2 to 15.6]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u="none" strike="noStrike" dirty="0">
                          <a:effectLst/>
                        </a:rPr>
                        <a:t>6.6 ± </a:t>
                      </a:r>
                      <a:r>
                        <a:rPr lang="en-CA" sz="1600" u="none" strike="noStrike" dirty="0" smtClean="0">
                          <a:effectLst/>
                        </a:rPr>
                        <a:t>3.5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[2.2 to</a:t>
                      </a:r>
                      <a:r>
                        <a:rPr lang="en-CA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15.7]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u="none" strike="noStrike" dirty="0">
                          <a:effectLst/>
                        </a:rPr>
                        <a:t>6.6 ± </a:t>
                      </a:r>
                      <a:r>
                        <a:rPr lang="en-CA" sz="1600" u="none" strike="noStrike" dirty="0" smtClean="0">
                          <a:effectLst/>
                        </a:rPr>
                        <a:t>3.5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[2.4 to 15.9]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7.6 ± </a:t>
                      </a:r>
                      <a:r>
                        <a:rPr lang="en-CA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4.3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[3.0 to 15.0]</a:t>
                      </a:r>
                      <a:endParaRPr lang="en-CA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8534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Visit site</a:t>
                      </a:r>
                      <a:endParaRPr lang="en-CA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Ottawa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Toronto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Montreal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Ottawa</a:t>
                      </a:r>
                    </a:p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Montreal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Vancouver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Vancouver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600"/>
                        </a:spcAft>
                      </a:pPr>
                      <a:r>
                        <a:rPr lang="en-CA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Vancouver</a:t>
                      </a:r>
                      <a:endParaRPr lang="en-CA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1782309" y="2294195"/>
            <a:ext cx="1379349" cy="7986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44939" y="2298678"/>
            <a:ext cx="1414443" cy="79413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55487" y="2340689"/>
            <a:ext cx="1266526" cy="75212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37434" y="2343163"/>
            <a:ext cx="1478407" cy="749653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70403" y="2331725"/>
            <a:ext cx="1266526" cy="75212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-724210"/>
            <a:ext cx="6763871" cy="28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REsults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58" y="1673817"/>
            <a:ext cx="6400798" cy="4881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3369" y="1673817"/>
            <a:ext cx="6416299" cy="159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23639" y="2324746"/>
            <a:ext cx="6124415" cy="1340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47" y="1937289"/>
            <a:ext cx="829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Highest amount of mitochondrial damage in HIV-exposed with autism </a:t>
            </a:r>
            <a:r>
              <a:rPr lang="en-US" dirty="0" smtClean="0"/>
              <a:t>(16 kids)</a:t>
            </a:r>
          </a:p>
          <a:p>
            <a:r>
              <a:rPr lang="en-US" dirty="0" smtClean="0"/>
              <a:t>Similar amount of mitochondrial damage in HIV-exposed without autism (48 kids), and autism without HIV exposure (48). </a:t>
            </a:r>
          </a:p>
          <a:p>
            <a:r>
              <a:rPr lang="en-US" dirty="0" smtClean="0"/>
              <a:t>Children with neither autism nor HIV-exposure (58) were lowest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Mitochondria &amp; Autism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It is not clear what is causing the increased mitochondrial damage in the HEU children with autism </a:t>
            </a:r>
          </a:p>
          <a:p>
            <a:endParaRPr lang="en-US" sz="2400" dirty="0" smtClean="0"/>
          </a:p>
          <a:p>
            <a:pPr lvl="1"/>
            <a:r>
              <a:rPr lang="en-US" sz="2200" dirty="0" smtClean="0"/>
              <a:t>HIV+ mothers of kids with autism started ARVs later in pregnancy </a:t>
            </a:r>
            <a:r>
              <a:rPr lang="mr-IN" sz="2200" dirty="0" smtClean="0"/>
              <a:t>–</a:t>
            </a:r>
            <a:r>
              <a:rPr lang="en-US" sz="2200" dirty="0" smtClean="0"/>
              <a:t> is it exposure to more HIV in pregnancy </a:t>
            </a:r>
            <a:r>
              <a:rPr lang="mr-IN" sz="2200" dirty="0" smtClean="0"/>
              <a:t>–</a:t>
            </a:r>
            <a:r>
              <a:rPr lang="en-US" sz="2200" dirty="0" smtClean="0"/>
              <a:t> more inflammation during the baby’s development?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No association between any specific ARV and autism risk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Maybe there was a genetic risk for autism, and when HIV or ARV exposure was added it increased the chance of the child having autism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961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CARMA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We are interested in understanding how the changes in treatment of women in pregnancy might affect mitochondria and telomeres in their children:</a:t>
            </a:r>
          </a:p>
          <a:p>
            <a:pPr lvl="1"/>
            <a:r>
              <a:rPr lang="en-US" sz="2200" dirty="0" smtClean="0"/>
              <a:t>Everyone recommended to start ARVs right away </a:t>
            </a:r>
            <a:r>
              <a:rPr lang="mr-IN" sz="2200" dirty="0" smtClean="0"/>
              <a:t>–</a:t>
            </a:r>
            <a:r>
              <a:rPr lang="en-US" sz="2200" dirty="0" smtClean="0"/>
              <a:t> this means that more women will become pregnant already on treatment (in the past, if woman was well with good CD4 count, she would only start treatment when in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trimester of pregnancy)</a:t>
            </a:r>
          </a:p>
          <a:p>
            <a:pPr lvl="1"/>
            <a:r>
              <a:rPr lang="en-US" sz="2200" dirty="0" smtClean="0"/>
              <a:t>Drugs used in pregnancy have changed:</a:t>
            </a:r>
          </a:p>
          <a:p>
            <a:pPr lvl="2"/>
            <a:r>
              <a:rPr lang="en-US" sz="2000" dirty="0" smtClean="0"/>
              <a:t>1990s-early 2000s </a:t>
            </a:r>
            <a:r>
              <a:rPr lang="mr-IN" sz="2000" dirty="0" smtClean="0"/>
              <a:t>–</a:t>
            </a:r>
            <a:r>
              <a:rPr lang="en-US" sz="2000" dirty="0" smtClean="0"/>
              <a:t> zidovudine, </a:t>
            </a:r>
            <a:r>
              <a:rPr lang="en-US" sz="2000" dirty="0" err="1" smtClean="0"/>
              <a:t>stavudine</a:t>
            </a:r>
            <a:r>
              <a:rPr lang="en-US" sz="2000" dirty="0" smtClean="0"/>
              <a:t>, </a:t>
            </a:r>
            <a:r>
              <a:rPr lang="en-US" sz="2000" dirty="0" err="1" smtClean="0"/>
              <a:t>lopinavir</a:t>
            </a:r>
            <a:r>
              <a:rPr lang="en-US" sz="2000" dirty="0" smtClean="0"/>
              <a:t>, </a:t>
            </a:r>
            <a:r>
              <a:rPr lang="en-US" sz="2000" dirty="0" err="1"/>
              <a:t>n</a:t>
            </a:r>
            <a:r>
              <a:rPr lang="en-US" sz="2000" dirty="0" err="1" smtClean="0"/>
              <a:t>evirapine</a:t>
            </a:r>
            <a:endParaRPr lang="en-US" sz="2000" dirty="0"/>
          </a:p>
          <a:p>
            <a:pPr lvl="2"/>
            <a:r>
              <a:rPr lang="en-US" sz="2000" dirty="0" smtClean="0"/>
              <a:t>mid-2000s-early 2010s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tenofovir</a:t>
            </a:r>
            <a:r>
              <a:rPr lang="en-US" sz="2000" dirty="0" smtClean="0"/>
              <a:t>, </a:t>
            </a:r>
            <a:r>
              <a:rPr lang="en-US" sz="2000" dirty="0" err="1" smtClean="0"/>
              <a:t>abacavir</a:t>
            </a:r>
            <a:r>
              <a:rPr lang="en-US" sz="2000" dirty="0" smtClean="0"/>
              <a:t>, </a:t>
            </a:r>
            <a:r>
              <a:rPr lang="en-US" sz="2000" dirty="0" err="1" smtClean="0"/>
              <a:t>atazanavir</a:t>
            </a:r>
            <a:endParaRPr lang="en-US" sz="2000" dirty="0" smtClean="0"/>
          </a:p>
          <a:p>
            <a:pPr lvl="2"/>
            <a:r>
              <a:rPr lang="en-US" sz="2000" dirty="0" smtClean="0"/>
              <a:t>Past 5 years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darunavir</a:t>
            </a:r>
            <a:r>
              <a:rPr lang="en-US" sz="2000" dirty="0" smtClean="0"/>
              <a:t>, </a:t>
            </a:r>
            <a:r>
              <a:rPr lang="en-US" sz="2000" dirty="0" err="1" smtClean="0"/>
              <a:t>raltegravir</a:t>
            </a:r>
            <a:r>
              <a:rPr lang="en-US" sz="2000" dirty="0" smtClean="0"/>
              <a:t>, </a:t>
            </a:r>
            <a:r>
              <a:rPr lang="en-US" sz="2000" dirty="0" err="1" smtClean="0"/>
              <a:t>elvitegravir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3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 all of these studies, one thing was clear: </a:t>
            </a:r>
            <a:r>
              <a:rPr lang="en-US" sz="2400" b="1" dirty="0" smtClean="0"/>
              <a:t>the HIV+ people who were on ART earlier with suppressed viral loads did better:</a:t>
            </a:r>
          </a:p>
          <a:p>
            <a:pPr lvl="1"/>
            <a:r>
              <a:rPr lang="en-US" sz="2200" dirty="0" smtClean="0"/>
              <a:t>HIV+ children had </a:t>
            </a:r>
            <a:r>
              <a:rPr lang="en-US" sz="2200" b="1" dirty="0" smtClean="0"/>
              <a:t>lower viral reservoirs </a:t>
            </a:r>
            <a:r>
              <a:rPr lang="en-US" sz="2200" dirty="0" smtClean="0"/>
              <a:t>and </a:t>
            </a:r>
            <a:r>
              <a:rPr lang="en-US" sz="2200" b="1" dirty="0" smtClean="0"/>
              <a:t>lower inflammation</a:t>
            </a:r>
          </a:p>
          <a:p>
            <a:pPr lvl="1"/>
            <a:r>
              <a:rPr lang="en-US" sz="2200" dirty="0" smtClean="0"/>
              <a:t>HIV+ girls had </a:t>
            </a:r>
            <a:r>
              <a:rPr lang="en-US" sz="2200" b="1" dirty="0" smtClean="0"/>
              <a:t>better HPV vaccine responses</a:t>
            </a:r>
          </a:p>
          <a:p>
            <a:pPr lvl="1"/>
            <a:r>
              <a:rPr lang="en-US" sz="2200" dirty="0" smtClean="0"/>
              <a:t>HIV+ women and children had </a:t>
            </a:r>
            <a:r>
              <a:rPr lang="en-US" sz="2200" b="1" dirty="0" smtClean="0"/>
              <a:t>less mitochondrial damage</a:t>
            </a:r>
          </a:p>
          <a:p>
            <a:pPr lvl="1"/>
            <a:r>
              <a:rPr lang="en-US" sz="2200" dirty="0" smtClean="0"/>
              <a:t>Children with autism were more likely to have had HIV+ mothers who were not on treatment for longer during pregnancy</a:t>
            </a:r>
            <a:endParaRPr lang="en-US" sz="2400" dirty="0"/>
          </a:p>
          <a:p>
            <a:r>
              <a:rPr lang="en-US" sz="2400" dirty="0" smtClean="0"/>
              <a:t>Need to keep doing research on the best treatments with the fewest side effects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3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960137"/>
            <a:ext cx="6172200" cy="1463040"/>
          </a:xfrm>
        </p:spPr>
        <p:txBody>
          <a:bodyPr>
            <a:noAutofit/>
          </a:bodyPr>
          <a:lstStyle/>
          <a:p>
            <a:r>
              <a:rPr lang="en-US" sz="5400" dirty="0" smtClean="0"/>
              <a:t>QUESTIONS &amp; DISCUSSION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300" dirty="0" smtClean="0"/>
              <a:t>THANK YOU FOR YOUR ATTENTION!</a:t>
            </a:r>
            <a:endParaRPr lang="en-US" sz="3300" dirty="0"/>
          </a:p>
        </p:txBody>
      </p:sp>
      <p:sp>
        <p:nvSpPr>
          <p:cNvPr id="6" name="Rectangle 5"/>
          <p:cNvSpPr/>
          <p:nvPr/>
        </p:nvSpPr>
        <p:spPr>
          <a:xfrm>
            <a:off x="833718" y="618565"/>
            <a:ext cx="7611035" cy="3348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65" y="1285473"/>
            <a:ext cx="3478034" cy="1150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461" y="2273436"/>
            <a:ext cx="4944923" cy="788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5965" y="983376"/>
            <a:ext cx="445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THANK YOU TO OUR EVENT SPONSORS: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64" y="3162894"/>
            <a:ext cx="3399118" cy="7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478" y="460624"/>
            <a:ext cx="6653122" cy="1499616"/>
          </a:xfrm>
        </p:spPr>
        <p:txBody>
          <a:bodyPr>
            <a:normAutofit fontScale="90000"/>
          </a:bodyPr>
          <a:lstStyle/>
          <a:p>
            <a:r>
              <a:rPr lang="en-US" sz="7600" b="1" dirty="0" smtClean="0"/>
              <a:t>Biggest Thank you of all!!!!!!</a:t>
            </a:r>
            <a:endParaRPr lang="en-US" sz="7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To all of the children/teens and parents who participated in these CPARG studies. 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Without their time and participation and samples, none of this research would be possible.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 hope that the lessons learned will improve patient care and advance knowledge about pediatric HIV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and that someday we will find a cure!!!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00" y="134863"/>
            <a:ext cx="2716399" cy="21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4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036" y="336176"/>
            <a:ext cx="7932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CPARG’s Twitter account </a:t>
            </a:r>
            <a:r>
              <a:rPr lang="mr-IN" sz="2800" dirty="0" smtClean="0"/>
              <a:t>–</a:t>
            </a:r>
            <a:r>
              <a:rPr lang="en-US" sz="2800" dirty="0" smtClean="0"/>
              <a:t> 48 followers and counting!!!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74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76" y="0"/>
            <a:ext cx="3863662" cy="6858000"/>
          </a:xfrm>
          <a:prstGeom prst="rect">
            <a:avLst/>
          </a:prstGeom>
          <a:ln>
            <a:solidFill>
              <a:srgbClr val="08145E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5836" y="2111188"/>
            <a:ext cx="3859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PLEASE SIGN UP TO CPARG’S TWITTER HANDLE: </a:t>
            </a:r>
          </a:p>
          <a:p>
            <a:r>
              <a:rPr lang="en-US" sz="2400" dirty="0" smtClean="0"/>
              <a:t>@CPARG_PED</a:t>
            </a:r>
          </a:p>
          <a:p>
            <a:r>
              <a:rPr lang="en-US" sz="2400" dirty="0" smtClean="0"/>
              <a:t>AIM FOR 100 FOLLOWERS BY END OF CAHR 2018!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95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Early Pediatric Treatment Initiation </a:t>
            </a:r>
            <a:r>
              <a:rPr lang="mr-IN" dirty="0" smtClean="0"/>
              <a:t>–</a:t>
            </a:r>
            <a:r>
              <a:rPr lang="en-US" dirty="0" smtClean="0"/>
              <a:t> Canada Child CURE Cohort study </a:t>
            </a:r>
            <a:br>
              <a:rPr lang="en-US" dirty="0" smtClean="0"/>
            </a:br>
            <a:r>
              <a:rPr lang="en-US" dirty="0" smtClean="0"/>
              <a:t>Dr. Fatima </a:t>
            </a:r>
            <a:r>
              <a:rPr lang="en-US" dirty="0" err="1" smtClean="0"/>
              <a:t>Kakkar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59" y="4195483"/>
            <a:ext cx="4529328" cy="13045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5436</TotalTime>
  <Words>3003</Words>
  <Application>Microsoft Macintosh PowerPoint</Application>
  <PresentationFormat>On-screen Show (4:3)</PresentationFormat>
  <Paragraphs>379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 Rounded MT Bold</vt:lpstr>
      <vt:lpstr>Calibri</vt:lpstr>
      <vt:lpstr>Calibri,sans-serif</vt:lpstr>
      <vt:lpstr>Curlz MT</vt:lpstr>
      <vt:lpstr>Helvetica</vt:lpstr>
      <vt:lpstr>Mangal</vt:lpstr>
      <vt:lpstr>Times New Roman</vt:lpstr>
      <vt:lpstr>Tw Cen MT</vt:lpstr>
      <vt:lpstr>Tw Cen MT Condensed</vt:lpstr>
      <vt:lpstr>Wingdings</vt:lpstr>
      <vt:lpstr>Wingdings 3</vt:lpstr>
      <vt:lpstr>Arial</vt:lpstr>
      <vt:lpstr>Integral</vt:lpstr>
      <vt:lpstr>Pediatric hiv research IN CANADA</vt:lpstr>
      <vt:lpstr>Why hold a Cparg kte event?</vt:lpstr>
      <vt:lpstr>CPARG Pediatric HIV Research KTE</vt:lpstr>
      <vt:lpstr>Overview for today’s discussion</vt:lpstr>
      <vt:lpstr>CPARG</vt:lpstr>
      <vt:lpstr>PowerPoint Presentation</vt:lpstr>
      <vt:lpstr>PowerPoint Presentation</vt:lpstr>
      <vt:lpstr>PowerPoint Presentation</vt:lpstr>
      <vt:lpstr> Early Pediatric Treatment Initiation – Canada Child CURE Cohort study  Dr. Fatima Kakkar</vt:lpstr>
      <vt:lpstr>What lead to the EPIC4 study? The case of the mississippi baby</vt:lpstr>
      <vt:lpstr>HIV cure research</vt:lpstr>
      <vt:lpstr>HIV cure</vt:lpstr>
      <vt:lpstr>HIV reservoirs</vt:lpstr>
      <vt:lpstr> Early Pediatric Treatment Initiation – Canada Child CURE Cohort study  Dr. Fatima Kakkar</vt:lpstr>
      <vt:lpstr>https://epic4.ca</vt:lpstr>
      <vt:lpstr>https://epic4.ca</vt:lpstr>
      <vt:lpstr>What have we discovered so far?</vt:lpstr>
      <vt:lpstr>PowerPoint Presentation</vt:lpstr>
      <vt:lpstr>EPIC4 at CAHR 2018</vt:lpstr>
      <vt:lpstr>EPIC4 at CAHR 2018</vt:lpstr>
      <vt:lpstr>EPIC4 Summary</vt:lpstr>
      <vt:lpstr>HPV Vaccine in HIV+ Girls &amp;  Women Study  Nancy Lipsky/Dr. Deborah Money</vt:lpstr>
      <vt:lpstr>PowerPoint Presentation</vt:lpstr>
      <vt:lpstr>What is HPV? Human Papillomavirus</vt:lpstr>
      <vt:lpstr>PowerPoint Presentation</vt:lpstr>
      <vt:lpstr>HPV in Women with HIV</vt:lpstr>
      <vt:lpstr>HPV Vaccines</vt:lpstr>
      <vt:lpstr>HPV Vaccination in HIV Study</vt:lpstr>
      <vt:lpstr>PowerPoint Presentation</vt:lpstr>
      <vt:lpstr>PowerPoint Presentation</vt:lpstr>
      <vt:lpstr>PowerPoint Presentation</vt:lpstr>
      <vt:lpstr>REsults</vt:lpstr>
      <vt:lpstr>Next steps for hpv study</vt:lpstr>
      <vt:lpstr>Children &amp; Woman, AntiRetroviral therapy and the MARKERs of Aging (CARMA) Dr. Jason Brophy</vt:lpstr>
      <vt:lpstr>HIV in pregnancy &amp; aging – the CARMA study</vt:lpstr>
      <vt:lpstr>PowerPoint Presentation</vt:lpstr>
      <vt:lpstr>CARMA looks at the effects of HIV &amp; Arvs on Mitochondria and telomeres </vt:lpstr>
      <vt:lpstr>HIV/ARV effects on mitochondria</vt:lpstr>
      <vt:lpstr>HIV/ARV effects on  mitochondria</vt:lpstr>
      <vt:lpstr>HIV/ARV effects on  mitochondria</vt:lpstr>
      <vt:lpstr>HIV/ARV effects on mitochondria</vt:lpstr>
      <vt:lpstr>Telomeres &amp; TElomerase</vt:lpstr>
      <vt:lpstr>HIV/ARV effects on Telomeres</vt:lpstr>
      <vt:lpstr>CARMA Study – # of participants </vt:lpstr>
      <vt:lpstr>CARMA Study Results – Telomeres</vt:lpstr>
      <vt:lpstr>CARMA Study Results – Telomeres</vt:lpstr>
      <vt:lpstr>CARMA Study results – Mitochondria</vt:lpstr>
      <vt:lpstr>Mitochondria</vt:lpstr>
      <vt:lpstr>PowerPoint Presentation</vt:lpstr>
      <vt:lpstr>Mitochondria &amp; Autism</vt:lpstr>
      <vt:lpstr>PowerPoint Presentation</vt:lpstr>
      <vt:lpstr>REsults</vt:lpstr>
      <vt:lpstr>Mitochondria &amp; Autism</vt:lpstr>
      <vt:lpstr>CARMA future directions</vt:lpstr>
      <vt:lpstr>SUMMARY OF STUDIES</vt:lpstr>
      <vt:lpstr>QUESTIONS &amp; DISCUSSION</vt:lpstr>
      <vt:lpstr>Biggest Thank you of all!!!!!!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hiv research @cheo recherche en vih aux enfants @cheo</dc:title>
  <dc:creator>Jason Brophy</dc:creator>
  <cp:lastModifiedBy>Jason Brophy</cp:lastModifiedBy>
  <cp:revision>83</cp:revision>
  <dcterms:created xsi:type="dcterms:W3CDTF">2017-05-12T02:56:12Z</dcterms:created>
  <dcterms:modified xsi:type="dcterms:W3CDTF">2018-05-02T02:32:10Z</dcterms:modified>
</cp:coreProperties>
</file>